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showGuides="1">
      <p:cViewPr>
        <p:scale>
          <a:sx n="25" d="100"/>
          <a:sy n="25" d="100"/>
        </p:scale>
        <p:origin x="1290" y="-1392"/>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6/4/2021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djangoproject.com/en/3.2/" TargetMode="External"/><Relationship Id="rId13" Type="http://schemas.openxmlformats.org/officeDocument/2006/relationships/image" Target="../media/image4.png"/><Relationship Id="rId18" Type="http://schemas.openxmlformats.org/officeDocument/2006/relationships/image" Target="../media/image9.png"/><Relationship Id="rId26" Type="http://schemas.openxmlformats.org/officeDocument/2006/relationships/image" Target="../media/image17.png"/><Relationship Id="rId3" Type="http://schemas.openxmlformats.org/officeDocument/2006/relationships/hyperlink" Target="https://flutter.dev/docs" TargetMode="External"/><Relationship Id="rId21" Type="http://schemas.openxmlformats.org/officeDocument/2006/relationships/image" Target="../media/image12.png"/><Relationship Id="rId7" Type="http://schemas.openxmlformats.org/officeDocument/2006/relationships/hyperlink" Target="https://www.geeksforgeeks.org/flutter-read-and-write-data-on-firebase/" TargetMode="External"/><Relationship Id="rId12" Type="http://schemas.openxmlformats.org/officeDocument/2006/relationships/image" Target="../media/image3.png"/><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udemy.com/" TargetMode="External"/><Relationship Id="rId11" Type="http://schemas.openxmlformats.org/officeDocument/2006/relationships/image" Target="../media/image2.emf"/><Relationship Id="rId24" Type="http://schemas.openxmlformats.org/officeDocument/2006/relationships/image" Target="../media/image15.png"/><Relationship Id="rId5" Type="http://schemas.openxmlformats.org/officeDocument/2006/relationships/hyperlink" Target="https://medium.com/" TargetMode="External"/><Relationship Id="rId15" Type="http://schemas.openxmlformats.org/officeDocument/2006/relationships/image" Target="../media/image6.png"/><Relationship Id="rId23" Type="http://schemas.openxmlformats.org/officeDocument/2006/relationships/image" Target="../media/image14.png"/><Relationship Id="rId10" Type="http://schemas.openxmlformats.org/officeDocument/2006/relationships/hyperlink" Target="https://www.postgresql.org/docs/" TargetMode="External"/><Relationship Id="rId19" Type="http://schemas.openxmlformats.org/officeDocument/2006/relationships/image" Target="../media/image10.png"/><Relationship Id="rId4" Type="http://schemas.openxmlformats.org/officeDocument/2006/relationships/hyperlink" Target="https://pub.dev/" TargetMode="External"/><Relationship Id="rId9" Type="http://schemas.openxmlformats.org/officeDocument/2006/relationships/hyperlink" Target="https://www.django-rest-framework.org/" TargetMode="External"/><Relationship Id="rId14" Type="http://schemas.openxmlformats.org/officeDocument/2006/relationships/image" Target="../media/image5.png"/><Relationship Id="rId2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759652" y="833120"/>
            <a:ext cx="5670142" cy="2062103"/>
          </a:xfrm>
          <a:prstGeom prst="rect">
            <a:avLst/>
          </a:prstGeom>
          <a:noFill/>
        </p:spPr>
        <p:txBody>
          <a:bodyPr wrap="none" rtlCol="0">
            <a:spAutoFit/>
          </a:bodyPr>
          <a:lstStyle/>
          <a:p>
            <a:pPr algn="ctr"/>
            <a:r>
              <a:rPr lang="tr-TR" sz="8000" dirty="0">
                <a:latin typeface="Calibri" panose="020F0502020204030204" pitchFamily="34" charset="0"/>
                <a:cs typeface="Calibri" panose="020F0502020204030204" pitchFamily="34" charset="0"/>
              </a:rPr>
              <a:t>DAILY ROBOT</a:t>
            </a:r>
          </a:p>
          <a:p>
            <a:pPr algn="ctr"/>
            <a:endParaRPr lang="tr-TR" sz="4800" dirty="0">
              <a:latin typeface="Calibri" panose="020F0502020204030204" pitchFamily="34" charset="0"/>
              <a:cs typeface="Calibri" panose="020F0502020204030204" pitchFamily="34" charset="0"/>
            </a:endParaRPr>
          </a:p>
        </p:txBody>
      </p:sp>
      <p:sp>
        <p:nvSpPr>
          <p:cNvPr id="6" name="Unvan 1"/>
          <p:cNvSpPr txBox="1">
            <a:spLocks/>
          </p:cNvSpPr>
          <p:nvPr/>
        </p:nvSpPr>
        <p:spPr>
          <a:xfrm>
            <a:off x="1645920" y="10106161"/>
            <a:ext cx="8808720" cy="9245600"/>
          </a:xfrm>
          <a:prstGeom prst="rect">
            <a:avLst/>
          </a:prstGeom>
        </p:spPr>
        <p:txBody>
          <a:bodyPr vert="horz" lIns="91440" tIns="45720" rIns="91440" bIns="45720" rtlCol="0" anchor="b">
            <a:no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l"/>
            <a:r>
              <a:rPr lang="tr-TR" sz="2400" dirty="0">
                <a:latin typeface="Calibri" panose="020F0502020204030204" pitchFamily="34" charset="0"/>
                <a:cs typeface="Calibri" panose="020F0502020204030204" pitchFamily="34" charset="0"/>
              </a:rPr>
              <a:t>. </a:t>
            </a:r>
            <a:br>
              <a:rPr lang="tr-TR" sz="4400" dirty="0">
                <a:latin typeface="Calibri" panose="020F0502020204030204" pitchFamily="34" charset="0"/>
                <a:cs typeface="Calibri" panose="020F0502020204030204" pitchFamily="34" charset="0"/>
              </a:rPr>
            </a:br>
            <a:br>
              <a:rPr lang="tr-TR" sz="4400" dirty="0">
                <a:latin typeface="Calibri" panose="020F0502020204030204" pitchFamily="34" charset="0"/>
                <a:cs typeface="Calibri" panose="020F0502020204030204" pitchFamily="34" charset="0"/>
              </a:rPr>
            </a:br>
            <a:br>
              <a:rPr lang="tr-TR" sz="4400" dirty="0">
                <a:latin typeface="Calibri" panose="020F0502020204030204" pitchFamily="34" charset="0"/>
                <a:cs typeface="Calibri" panose="020F0502020204030204" pitchFamily="34" charset="0"/>
              </a:rPr>
            </a:br>
            <a:br>
              <a:rPr lang="tr-TR" sz="4400" dirty="0">
                <a:latin typeface="Calibri" panose="020F0502020204030204" pitchFamily="34" charset="0"/>
                <a:cs typeface="Calibri" panose="020F0502020204030204" pitchFamily="34" charset="0"/>
              </a:rPr>
            </a:br>
            <a:br>
              <a:rPr lang="tr-TR" sz="4400" dirty="0">
                <a:latin typeface="Calibri" panose="020F0502020204030204" pitchFamily="34" charset="0"/>
                <a:cs typeface="Calibri" panose="020F0502020204030204" pitchFamily="34" charset="0"/>
              </a:rPr>
            </a:br>
            <a:br>
              <a:rPr lang="tr-TR" sz="4400"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sp>
        <p:nvSpPr>
          <p:cNvPr id="9" name="Unvan 1"/>
          <p:cNvSpPr txBox="1">
            <a:spLocks/>
          </p:cNvSpPr>
          <p:nvPr/>
        </p:nvSpPr>
        <p:spPr>
          <a:xfrm>
            <a:off x="1016001" y="29494911"/>
            <a:ext cx="9936479" cy="18739690"/>
          </a:xfrm>
          <a:prstGeom prst="rect">
            <a:avLst/>
          </a:prstGeom>
        </p:spPr>
        <p:txBody>
          <a:bodyPr vert="horz" lIns="91440" tIns="45720" rIns="91440" bIns="45720" rtlCol="0" anchor="b">
            <a:normAutofit fontScale="625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tr-TR" sz="8000" b="1" dirty="0">
                <a:latin typeface="Calibri" panose="020F0502020204030204" pitchFamily="34" charset="0"/>
                <a:cs typeface="Calibri" panose="020F0502020204030204" pitchFamily="34" charset="0"/>
              </a:rPr>
              <a:t>YÖNTEM</a:t>
            </a:r>
          </a:p>
          <a:p>
            <a:pPr algn="l"/>
            <a:br>
              <a:rPr lang="tr-TR" sz="8000" dirty="0">
                <a:latin typeface="Calibri" panose="020F0502020204030204" pitchFamily="34" charset="0"/>
                <a:cs typeface="Calibri" panose="020F0502020204030204" pitchFamily="34" charset="0"/>
              </a:rPr>
            </a:br>
            <a:r>
              <a:rPr lang="tr-TR" sz="7700" dirty="0">
                <a:latin typeface="Calibri" panose="020F0502020204030204" pitchFamily="34" charset="0"/>
                <a:cs typeface="Calibri" panose="020F0502020204030204" pitchFamily="34" charset="0"/>
              </a:rPr>
              <a:t>Mobil uygulama; Dart programlama dili, Yetkilendirme işlemleri için </a:t>
            </a:r>
            <a:r>
              <a:rPr lang="tr-TR" sz="7700" dirty="0" err="1">
                <a:latin typeface="Calibri" panose="020F0502020204030204" pitchFamily="34" charset="0"/>
                <a:cs typeface="Calibri" panose="020F0502020204030204" pitchFamily="34" charset="0"/>
              </a:rPr>
              <a:t>Firebase</a:t>
            </a:r>
            <a:r>
              <a:rPr lang="tr-TR" sz="7700" dirty="0">
                <a:latin typeface="Calibri" panose="020F0502020204030204" pitchFamily="34" charset="0"/>
                <a:cs typeface="Calibri" panose="020F0502020204030204" pitchFamily="34" charset="0"/>
              </a:rPr>
              <a:t>, mobil kullanıcı </a:t>
            </a:r>
            <a:r>
              <a:rPr lang="tr-TR" sz="7700" dirty="0" err="1">
                <a:latin typeface="Calibri" panose="020F0502020204030204" pitchFamily="34" charset="0"/>
                <a:cs typeface="Calibri" panose="020F0502020204030204" pitchFamily="34" charset="0"/>
              </a:rPr>
              <a:t>arayüzü</a:t>
            </a:r>
            <a:r>
              <a:rPr lang="tr-TR" sz="7700" dirty="0">
                <a:latin typeface="Calibri" panose="020F0502020204030204" pitchFamily="34" charset="0"/>
                <a:cs typeface="Calibri" panose="020F0502020204030204" pitchFamily="34" charset="0"/>
              </a:rPr>
              <a:t> tasarımı ise Dart programlama dili çatısı olan </a:t>
            </a:r>
            <a:r>
              <a:rPr lang="tr-TR" sz="7700" dirty="0" err="1">
                <a:latin typeface="Calibri" panose="020F0502020204030204" pitchFamily="34" charset="0"/>
                <a:cs typeface="Calibri" panose="020F0502020204030204" pitchFamily="34" charset="0"/>
              </a:rPr>
              <a:t>Flutter</a:t>
            </a:r>
            <a:r>
              <a:rPr lang="tr-TR" sz="7700" dirty="0">
                <a:latin typeface="Calibri" panose="020F0502020204030204" pitchFamily="34" charset="0"/>
                <a:cs typeface="Calibri" panose="020F0502020204030204" pitchFamily="34" charset="0"/>
              </a:rPr>
              <a:t> ile kodlanmıştır.</a:t>
            </a:r>
            <a:br>
              <a:rPr lang="tr-TR" sz="7700" dirty="0">
                <a:latin typeface="Calibri" panose="020F0502020204030204" pitchFamily="34" charset="0"/>
                <a:cs typeface="Calibri" panose="020F0502020204030204" pitchFamily="34" charset="0"/>
              </a:rPr>
            </a:br>
            <a:br>
              <a:rPr lang="tr-TR" sz="7700" dirty="0">
                <a:latin typeface="Calibri" panose="020F0502020204030204" pitchFamily="34" charset="0"/>
                <a:cs typeface="Calibri" panose="020F0502020204030204" pitchFamily="34" charset="0"/>
              </a:rPr>
            </a:br>
            <a:r>
              <a:rPr lang="tr-TR" sz="7700" dirty="0" err="1">
                <a:latin typeface="Calibri" panose="020F0502020204030204" pitchFamily="34" charset="0"/>
                <a:cs typeface="Calibri" panose="020F0502020204030204" pitchFamily="34" charset="0"/>
              </a:rPr>
              <a:t>Arkaplan</a:t>
            </a:r>
            <a:r>
              <a:rPr lang="tr-TR" sz="7700" dirty="0">
                <a:latin typeface="Calibri" panose="020F0502020204030204" pitchFamily="34" charset="0"/>
                <a:cs typeface="Calibri" panose="020F0502020204030204" pitchFamily="34" charset="0"/>
              </a:rPr>
              <a:t> ve Uygulama Programlama </a:t>
            </a:r>
            <a:r>
              <a:rPr lang="tr-TR" sz="7700" dirty="0" err="1">
                <a:latin typeface="Calibri" panose="020F0502020204030204" pitchFamily="34" charset="0"/>
                <a:cs typeface="Calibri" panose="020F0502020204030204" pitchFamily="34" charset="0"/>
              </a:rPr>
              <a:t>Arayüzü</a:t>
            </a:r>
            <a:r>
              <a:rPr lang="tr-TR" sz="7700" dirty="0">
                <a:latin typeface="Calibri" panose="020F0502020204030204" pitchFamily="34" charset="0"/>
                <a:cs typeface="Calibri" panose="020F0502020204030204" pitchFamily="34" charset="0"/>
              </a:rPr>
              <a:t>; </a:t>
            </a:r>
            <a:r>
              <a:rPr lang="tr-TR" sz="7700" dirty="0" err="1">
                <a:latin typeface="Calibri" panose="020F0502020204030204" pitchFamily="34" charset="0"/>
                <a:cs typeface="Calibri" panose="020F0502020204030204" pitchFamily="34" charset="0"/>
              </a:rPr>
              <a:t>Python</a:t>
            </a:r>
            <a:r>
              <a:rPr lang="tr-TR" sz="7700" dirty="0">
                <a:latin typeface="Calibri" panose="020F0502020204030204" pitchFamily="34" charset="0"/>
                <a:cs typeface="Calibri" panose="020F0502020204030204" pitchFamily="34" charset="0"/>
              </a:rPr>
              <a:t> programlama dili, Web çatısı için </a:t>
            </a:r>
            <a:r>
              <a:rPr lang="tr-TR" sz="7700" dirty="0" err="1">
                <a:latin typeface="Calibri" panose="020F0502020204030204" pitchFamily="34" charset="0"/>
                <a:cs typeface="Calibri" panose="020F0502020204030204" pitchFamily="34" charset="0"/>
              </a:rPr>
              <a:t>Django</a:t>
            </a:r>
            <a:r>
              <a:rPr lang="tr-TR" sz="7700" dirty="0">
                <a:latin typeface="Calibri" panose="020F0502020204030204" pitchFamily="34" charset="0"/>
                <a:cs typeface="Calibri" panose="020F0502020204030204" pitchFamily="34" charset="0"/>
              </a:rPr>
              <a:t>, Uygulama Programlama </a:t>
            </a:r>
            <a:r>
              <a:rPr lang="tr-TR" sz="7700" dirty="0" err="1">
                <a:latin typeface="Calibri" panose="020F0502020204030204" pitchFamily="34" charset="0"/>
                <a:cs typeface="Calibri" panose="020F0502020204030204" pitchFamily="34" charset="0"/>
              </a:rPr>
              <a:t>Arayüzü</a:t>
            </a:r>
            <a:r>
              <a:rPr lang="tr-TR" sz="7700" dirty="0">
                <a:latin typeface="Calibri" panose="020F0502020204030204" pitchFamily="34" charset="0"/>
                <a:cs typeface="Calibri" panose="020F0502020204030204" pitchFamily="34" charset="0"/>
              </a:rPr>
              <a:t> için ise  </a:t>
            </a:r>
            <a:r>
              <a:rPr lang="tr-TR" sz="7700" dirty="0" err="1">
                <a:latin typeface="Calibri" panose="020F0502020204030204" pitchFamily="34" charset="0"/>
                <a:cs typeface="Calibri" panose="020F0502020204030204" pitchFamily="34" charset="0"/>
              </a:rPr>
              <a:t>DjangoRestFramework</a:t>
            </a:r>
            <a:r>
              <a:rPr lang="tr-TR" sz="7700" dirty="0">
                <a:latin typeface="Calibri" panose="020F0502020204030204" pitchFamily="34" charset="0"/>
                <a:cs typeface="Calibri" panose="020F0502020204030204" pitchFamily="34" charset="0"/>
              </a:rPr>
              <a:t> çatısı kullanıldı.</a:t>
            </a:r>
            <a:br>
              <a:rPr lang="tr-TR" sz="7700" dirty="0">
                <a:latin typeface="Calibri" panose="020F0502020204030204" pitchFamily="34" charset="0"/>
                <a:cs typeface="Calibri" panose="020F0502020204030204" pitchFamily="34" charset="0"/>
              </a:rPr>
            </a:br>
            <a:br>
              <a:rPr lang="tr-TR" sz="7700" dirty="0">
                <a:latin typeface="Calibri" panose="020F0502020204030204" pitchFamily="34" charset="0"/>
                <a:cs typeface="Calibri" panose="020F0502020204030204" pitchFamily="34" charset="0"/>
              </a:rPr>
            </a:br>
            <a:r>
              <a:rPr lang="tr-TR" sz="7700" dirty="0" err="1">
                <a:latin typeface="Calibri" panose="020F0502020204030204" pitchFamily="34" charset="0"/>
                <a:cs typeface="Calibri" panose="020F0502020204030204" pitchFamily="34" charset="0"/>
              </a:rPr>
              <a:t>Veritabanı</a:t>
            </a:r>
            <a:r>
              <a:rPr lang="tr-TR" sz="7700" dirty="0">
                <a:latin typeface="Calibri" panose="020F0502020204030204" pitchFamily="34" charset="0"/>
                <a:cs typeface="Calibri" panose="020F0502020204030204" pitchFamily="34" charset="0"/>
              </a:rPr>
              <a:t>; </a:t>
            </a:r>
            <a:r>
              <a:rPr lang="tr-TR" sz="7700" dirty="0" err="1">
                <a:latin typeface="Calibri" panose="020F0502020204030204" pitchFamily="34" charset="0"/>
                <a:cs typeface="Calibri" panose="020F0502020204030204" pitchFamily="34" charset="0"/>
              </a:rPr>
              <a:t>PostgreSQL</a:t>
            </a:r>
            <a:r>
              <a:rPr lang="tr-TR" sz="7700" dirty="0">
                <a:latin typeface="Calibri" panose="020F0502020204030204" pitchFamily="34" charset="0"/>
                <a:cs typeface="Calibri" panose="020F0502020204030204" pitchFamily="34" charset="0"/>
              </a:rPr>
              <a:t> </a:t>
            </a:r>
            <a:r>
              <a:rPr lang="tr-TR" sz="7700" dirty="0" err="1">
                <a:latin typeface="Calibri" panose="020F0502020204030204" pitchFamily="34" charset="0"/>
                <a:cs typeface="Calibri" panose="020F0502020204030204" pitchFamily="34" charset="0"/>
              </a:rPr>
              <a:t>veritabanı</a:t>
            </a:r>
            <a:r>
              <a:rPr lang="tr-TR" sz="7700" dirty="0">
                <a:latin typeface="Calibri" panose="020F0502020204030204" pitchFamily="34" charset="0"/>
                <a:cs typeface="Calibri" panose="020F0502020204030204" pitchFamily="34" charset="0"/>
              </a:rPr>
              <a:t> kullanıldı.</a:t>
            </a:r>
            <a:br>
              <a:rPr lang="tr-TR" sz="7700" dirty="0">
                <a:latin typeface="Calibri" panose="020F0502020204030204" pitchFamily="34" charset="0"/>
                <a:cs typeface="Calibri" panose="020F0502020204030204" pitchFamily="34" charset="0"/>
              </a:rPr>
            </a:br>
            <a:br>
              <a:rPr lang="tr-TR" sz="7700" dirty="0">
                <a:latin typeface="Calibri" panose="020F0502020204030204" pitchFamily="34" charset="0"/>
                <a:cs typeface="Calibri" panose="020F0502020204030204" pitchFamily="34" charset="0"/>
              </a:rPr>
            </a:br>
            <a:r>
              <a:rPr lang="tr-TR" sz="7700" dirty="0">
                <a:latin typeface="Calibri" panose="020F0502020204030204" pitchFamily="34" charset="0"/>
                <a:cs typeface="Calibri" panose="020F0502020204030204" pitchFamily="34" charset="0"/>
              </a:rPr>
              <a:t>Web barınma; Heroku.com sitesinde barınım hizmeti gerçekleştirildi.</a:t>
            </a:r>
          </a:p>
          <a:p>
            <a:pPr algn="l"/>
            <a:endParaRPr lang="tr-TR" sz="7700" dirty="0">
              <a:latin typeface="Calibri" panose="020F0502020204030204" pitchFamily="34" charset="0"/>
              <a:cs typeface="Calibri" panose="020F0502020204030204" pitchFamily="34" charset="0"/>
            </a:endParaRPr>
          </a:p>
          <a:p>
            <a:pPr algn="l"/>
            <a:r>
              <a:rPr lang="tr-TR" sz="7700" dirty="0">
                <a:latin typeface="Calibri" panose="020F0502020204030204" pitchFamily="34" charset="0"/>
                <a:cs typeface="Calibri" panose="020F0502020204030204" pitchFamily="34" charset="0"/>
              </a:rPr>
              <a:t>Giriş işlemleri, kayıt işlemleri, şifremi unuttum ve çıkış işlemleri için </a:t>
            </a:r>
            <a:r>
              <a:rPr lang="tr-TR" sz="7700" dirty="0" err="1">
                <a:latin typeface="Calibri" panose="020F0502020204030204" pitchFamily="34" charset="0"/>
                <a:cs typeface="Calibri" panose="020F0502020204030204" pitchFamily="34" charset="0"/>
              </a:rPr>
              <a:t>Firebase</a:t>
            </a:r>
            <a:r>
              <a:rPr lang="tr-TR" sz="7700" dirty="0">
                <a:latin typeface="Calibri" panose="020F0502020204030204" pitchFamily="34" charset="0"/>
                <a:cs typeface="Calibri" panose="020F0502020204030204" pitchFamily="34" charset="0"/>
              </a:rPr>
              <a:t> kimlik doğrulama kullanılmıştır. </a:t>
            </a: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endParaRPr lang="tr-TR" sz="4800" dirty="0">
              <a:latin typeface="Calibri" panose="020F0502020204030204" pitchFamily="34" charset="0"/>
              <a:cs typeface="Calibri" panose="020F0502020204030204" pitchFamily="34" charset="0"/>
            </a:endParaRPr>
          </a:p>
          <a:p>
            <a:pPr algn="l"/>
            <a:br>
              <a:rPr lang="tr-TR" sz="4800" dirty="0">
                <a:latin typeface="Calibri" panose="020F0502020204030204" pitchFamily="34" charset="0"/>
                <a:cs typeface="Calibri" panose="020F0502020204030204" pitchFamily="34" charset="0"/>
              </a:rPr>
            </a:br>
            <a:br>
              <a:rPr lang="tr-TR" sz="4800" dirty="0">
                <a:latin typeface="Calibri" panose="020F0502020204030204" pitchFamily="34" charset="0"/>
                <a:cs typeface="Calibri" panose="020F0502020204030204" pitchFamily="34" charset="0"/>
              </a:rPr>
            </a:br>
            <a:br>
              <a:rPr lang="tr-TR" sz="4800" dirty="0">
                <a:latin typeface="Calibri" panose="020F0502020204030204" pitchFamily="34" charset="0"/>
                <a:cs typeface="Calibri" panose="020F0502020204030204" pitchFamily="34" charset="0"/>
              </a:rPr>
            </a:br>
            <a:br>
              <a:rPr lang="tr-TR" sz="4800" dirty="0">
                <a:latin typeface="Calibri" panose="020F0502020204030204" pitchFamily="34" charset="0"/>
                <a:cs typeface="Calibri" panose="020F0502020204030204" pitchFamily="34" charset="0"/>
              </a:rPr>
            </a:br>
            <a:endParaRPr lang="en-US" sz="4800" dirty="0">
              <a:latin typeface="Calibri" panose="020F0502020204030204" pitchFamily="34" charset="0"/>
              <a:cs typeface="Calibri" panose="020F0502020204030204" pitchFamily="34" charset="0"/>
            </a:endParaRPr>
          </a:p>
        </p:txBody>
      </p:sp>
      <p:sp>
        <p:nvSpPr>
          <p:cNvPr id="10" name="Dikdörtgen 9"/>
          <p:cNvSpPr/>
          <p:nvPr/>
        </p:nvSpPr>
        <p:spPr>
          <a:xfrm>
            <a:off x="933785" y="28982789"/>
            <a:ext cx="9987279" cy="2125482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Dikdörtgen 13"/>
          <p:cNvSpPr/>
          <p:nvPr/>
        </p:nvSpPr>
        <p:spPr>
          <a:xfrm>
            <a:off x="12670971" y="12108628"/>
            <a:ext cx="24427543" cy="38264652"/>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Dikdörtgen 19"/>
          <p:cNvSpPr/>
          <p:nvPr/>
        </p:nvSpPr>
        <p:spPr>
          <a:xfrm>
            <a:off x="38730647" y="24434799"/>
            <a:ext cx="11561353" cy="2580281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28" name="Picture 4" descr="https://maltepe.edu.tr/Content/Media/Seo/06062018074424959-Sa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280" y="445602"/>
            <a:ext cx="13025120" cy="3234980"/>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21"/>
          <p:cNvSpPr txBox="1"/>
          <p:nvPr/>
        </p:nvSpPr>
        <p:spPr>
          <a:xfrm>
            <a:off x="37595350" y="968783"/>
            <a:ext cx="11159145" cy="2554545"/>
          </a:xfrm>
          <a:prstGeom prst="rect">
            <a:avLst/>
          </a:prstGeom>
          <a:noFill/>
        </p:spPr>
        <p:txBody>
          <a:bodyPr wrap="none" rtlCol="0">
            <a:spAutoFit/>
          </a:bodyPr>
          <a:lstStyle/>
          <a:p>
            <a:pPr algn="ctr"/>
            <a:r>
              <a:rPr lang="tr-TR" sz="8000" b="1" dirty="0">
                <a:solidFill>
                  <a:srgbClr val="7030A0"/>
                </a:solidFill>
                <a:latin typeface="Calibri" panose="020F0502020204030204" pitchFamily="34" charset="0"/>
                <a:cs typeface="Calibri" panose="020F0502020204030204" pitchFamily="34" charset="0"/>
              </a:rPr>
              <a:t>Yazılım Mühendisliği</a:t>
            </a:r>
          </a:p>
          <a:p>
            <a:pPr algn="ctr"/>
            <a:r>
              <a:rPr lang="tr-TR" sz="8000" b="1" dirty="0">
                <a:solidFill>
                  <a:srgbClr val="7030A0"/>
                </a:solidFill>
                <a:latin typeface="Calibri" panose="020F0502020204030204" pitchFamily="34" charset="0"/>
                <a:cs typeface="Calibri" panose="020F0502020204030204" pitchFamily="34" charset="0"/>
              </a:rPr>
              <a:t>2020-2021 Bitirme Projesi</a:t>
            </a:r>
            <a:endParaRPr lang="en-US" sz="8000" b="1" dirty="0">
              <a:solidFill>
                <a:srgbClr val="7030A0"/>
              </a:solidFill>
              <a:latin typeface="Calibri" panose="020F0502020204030204" pitchFamily="34" charset="0"/>
              <a:cs typeface="Calibri" panose="020F0502020204030204" pitchFamily="34" charset="0"/>
            </a:endParaRPr>
          </a:p>
        </p:txBody>
      </p:sp>
      <p:sp>
        <p:nvSpPr>
          <p:cNvPr id="21" name="Metin kutusu 20">
            <a:extLst>
              <a:ext uri="{FF2B5EF4-FFF2-40B4-BE49-F238E27FC236}">
                <a16:creationId xmlns:a16="http://schemas.microsoft.com/office/drawing/2014/main" id="{36089549-162D-4950-B25D-4660BFB6C4CD}"/>
              </a:ext>
            </a:extLst>
          </p:cNvPr>
          <p:cNvSpPr txBox="1"/>
          <p:nvPr/>
        </p:nvSpPr>
        <p:spPr>
          <a:xfrm>
            <a:off x="1051562" y="4947990"/>
            <a:ext cx="10099038" cy="6740307"/>
          </a:xfrm>
          <a:prstGeom prst="rect">
            <a:avLst/>
          </a:prstGeom>
          <a:noFill/>
        </p:spPr>
        <p:txBody>
          <a:bodyPr wrap="square" rtlCol="0">
            <a:spAutoFit/>
          </a:bodyPr>
          <a:lstStyle/>
          <a:p>
            <a:r>
              <a:rPr lang="tr-TR" sz="4800" dirty="0">
                <a:latin typeface="Calibri" panose="020F0502020204030204" pitchFamily="34" charset="0"/>
                <a:cs typeface="Calibri" panose="020F0502020204030204" pitchFamily="34" charset="0"/>
              </a:rPr>
              <a:t>							</a:t>
            </a:r>
            <a:r>
              <a:rPr lang="tr-TR" sz="4800" b="1" dirty="0">
                <a:latin typeface="Calibri" panose="020F0502020204030204" pitchFamily="34" charset="0"/>
                <a:cs typeface="Calibri" panose="020F0502020204030204" pitchFamily="34" charset="0"/>
              </a:rPr>
              <a:t>	ÖZET</a:t>
            </a:r>
          </a:p>
          <a:p>
            <a:r>
              <a:rPr lang="tr-TR" sz="4800" dirty="0">
                <a:latin typeface="Calibri" panose="020F0502020204030204" pitchFamily="34" charset="0"/>
                <a:cs typeface="Calibri" panose="020F0502020204030204" pitchFamily="34" charset="0"/>
              </a:rPr>
              <a:t>	Tasarlanan uygulama özellikle yaşlılar için hayatlarını kolaylaştırmak amacıyla yapılan bir uygulamadır. </a:t>
            </a:r>
          </a:p>
          <a:p>
            <a:r>
              <a:rPr lang="tr-TR" sz="4800" dirty="0">
                <a:latin typeface="Calibri" panose="020F0502020204030204" pitchFamily="34" charset="0"/>
                <a:cs typeface="Calibri" panose="020F0502020204030204" pitchFamily="34" charset="0"/>
              </a:rPr>
              <a:t>	Yaşlı bir bireyin gün içinde ihtiyacı olan gereksinimler analiz edilerek kullanım açısından kolaylık sağlaması amacıyla tek bir uygulamaya entegre edilmiştir.</a:t>
            </a:r>
          </a:p>
        </p:txBody>
      </p:sp>
      <p:sp>
        <p:nvSpPr>
          <p:cNvPr id="24" name="Metin kutusu 23">
            <a:extLst>
              <a:ext uri="{FF2B5EF4-FFF2-40B4-BE49-F238E27FC236}">
                <a16:creationId xmlns:a16="http://schemas.microsoft.com/office/drawing/2014/main" id="{35A5EF2A-EF19-4286-AFC3-1882F9EA0469}"/>
              </a:ext>
            </a:extLst>
          </p:cNvPr>
          <p:cNvSpPr txBox="1"/>
          <p:nvPr/>
        </p:nvSpPr>
        <p:spPr>
          <a:xfrm>
            <a:off x="1051560" y="12379341"/>
            <a:ext cx="9987278" cy="16689184"/>
          </a:xfrm>
          <a:prstGeom prst="rect">
            <a:avLst/>
          </a:prstGeom>
          <a:noFill/>
        </p:spPr>
        <p:txBody>
          <a:bodyPr wrap="square" rtlCol="0">
            <a:spAutoFit/>
          </a:bodyPr>
          <a:lstStyle/>
          <a:p>
            <a:pPr marL="0" marR="0">
              <a:lnSpc>
                <a:spcPct val="107000"/>
              </a:lnSpc>
              <a:spcBef>
                <a:spcPts val="0"/>
              </a:spcBef>
              <a:spcAft>
                <a:spcPts val="800"/>
              </a:spcAft>
            </a:pPr>
            <a:r>
              <a:rPr lang="tr-TR" sz="4800" b="1" dirty="0">
                <a:effectLst/>
                <a:latin typeface="Calibri" panose="020F0502020204030204" pitchFamily="34" charset="0"/>
                <a:ea typeface="Calibri" panose="020F0502020204030204" pitchFamily="34" charset="0"/>
                <a:cs typeface="Calibri" panose="020F0502020204030204" pitchFamily="34" charset="0"/>
              </a:rPr>
              <a:t>								GİRİŞ</a:t>
            </a:r>
          </a:p>
          <a:p>
            <a:pPr marL="0" marR="0">
              <a:lnSpc>
                <a:spcPct val="107000"/>
              </a:lnSpc>
              <a:spcBef>
                <a:spcPts val="0"/>
              </a:spcBef>
              <a:spcAft>
                <a:spcPts val="800"/>
              </a:spcAft>
            </a:pPr>
            <a:r>
              <a:rPr lang="tr-TR" sz="4800" dirty="0">
                <a:effectLst/>
                <a:latin typeface="Calibri" panose="020F0502020204030204" pitchFamily="34" charset="0"/>
                <a:ea typeface="Calibri" panose="020F0502020204030204" pitchFamily="34" charset="0"/>
                <a:cs typeface="Calibri" panose="020F0502020204030204" pitchFamily="34" charset="0"/>
              </a:rPr>
              <a:t>	Teknoloji yardımıyla yaşlı bireyler, gündelik hayat içerisinde yaşam kalitelerini arttırma kapasitesine sahip olmaktadır.  </a:t>
            </a:r>
          </a:p>
          <a:p>
            <a:pPr marL="0" marR="0">
              <a:lnSpc>
                <a:spcPct val="107000"/>
              </a:lnSpc>
              <a:spcBef>
                <a:spcPts val="0"/>
              </a:spcBef>
              <a:spcAft>
                <a:spcPts val="800"/>
              </a:spcAft>
            </a:pPr>
            <a:r>
              <a:rPr lang="tr-TR" sz="4800" dirty="0">
                <a:latin typeface="Calibri" panose="020F0502020204030204" pitchFamily="34" charset="0"/>
                <a:ea typeface="Calibri" panose="020F0502020204030204" pitchFamily="34" charset="0"/>
                <a:cs typeface="Calibri" panose="020F0502020204030204" pitchFamily="34" charset="0"/>
              </a:rPr>
              <a:t>	</a:t>
            </a:r>
            <a:r>
              <a:rPr lang="tr-TR" sz="4800" dirty="0">
                <a:effectLst/>
                <a:latin typeface="Calibri" panose="020F0502020204030204" pitchFamily="34" charset="0"/>
                <a:ea typeface="Calibri" panose="020F0502020204030204" pitchFamily="34" charset="0"/>
                <a:cs typeface="Calibri" panose="020F0502020204030204" pitchFamily="34" charset="0"/>
              </a:rPr>
              <a:t>Yaşlı bireyler, teknolojideki yeniliklere gün geçtikçe uyum sağlamaya çalışmakta ve her geçen gün teknoloji kullanım oranı artmaktadır. Ancak yaşın getirmiş olduğu fiziksel ve zihinsel değişimlerle birlikte teknoloji kullanımı noktasında bir çok engelle de karşılaşmaktadırlar. </a:t>
            </a:r>
          </a:p>
          <a:p>
            <a:pPr marL="0" marR="0">
              <a:lnSpc>
                <a:spcPct val="107000"/>
              </a:lnSpc>
              <a:spcBef>
                <a:spcPts val="0"/>
              </a:spcBef>
              <a:spcAft>
                <a:spcPts val="800"/>
              </a:spcAft>
            </a:pPr>
            <a:r>
              <a:rPr lang="tr-TR" sz="4800" dirty="0">
                <a:latin typeface="Calibri" panose="020F0502020204030204" pitchFamily="34" charset="0"/>
                <a:ea typeface="Calibri" panose="020F0502020204030204" pitchFamily="34" charset="0"/>
                <a:cs typeface="Calibri" panose="020F0502020204030204" pitchFamily="34" charset="0"/>
              </a:rPr>
              <a:t>	</a:t>
            </a:r>
            <a:r>
              <a:rPr lang="tr-TR" sz="4800" dirty="0">
                <a:effectLst/>
                <a:latin typeface="Calibri" panose="020F0502020204030204" pitchFamily="34" charset="0"/>
                <a:ea typeface="Calibri" panose="020F0502020204030204" pitchFamily="34" charset="0"/>
                <a:cs typeface="Calibri" panose="020F0502020204030204" pitchFamily="34" charset="0"/>
              </a:rPr>
              <a:t>Bu uygulama bu hususlar göz önünde bulundurularak, yaşlı bireylerin ihtiyaçları karşılanacak şekilde yapılmıştır.</a:t>
            </a:r>
            <a:br>
              <a:rPr lang="tr-TR" sz="4800" dirty="0">
                <a:effectLst/>
                <a:latin typeface="Calibri" panose="020F0502020204030204" pitchFamily="34" charset="0"/>
                <a:ea typeface="Calibri" panose="020F0502020204030204" pitchFamily="34" charset="0"/>
                <a:cs typeface="Calibri" panose="020F0502020204030204" pitchFamily="34" charset="0"/>
              </a:rPr>
            </a:br>
            <a:br>
              <a:rPr lang="tr-TR" sz="4800" dirty="0">
                <a:effectLst/>
                <a:latin typeface="Calibri" panose="020F0502020204030204" pitchFamily="34" charset="0"/>
                <a:ea typeface="Calibri" panose="020F0502020204030204" pitchFamily="34" charset="0"/>
                <a:cs typeface="Calibri" panose="020F0502020204030204" pitchFamily="34" charset="0"/>
              </a:rPr>
            </a:br>
            <a:endParaRPr lang="tr-TR" sz="4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tr-TR" sz="4800" dirty="0">
                <a:effectLst/>
                <a:latin typeface="Calibri" panose="020F0502020204030204" pitchFamily="34" charset="0"/>
                <a:ea typeface="Calibri" panose="020F0502020204030204" pitchFamily="34" charset="0"/>
                <a:cs typeface="Calibri" panose="020F0502020204030204" pitchFamily="34" charset="0"/>
              </a:rPr>
              <a:t>			</a:t>
            </a:r>
            <a:r>
              <a:rPr lang="tr-TR" sz="4800" b="1" dirty="0">
                <a:effectLst/>
                <a:latin typeface="Calibri" panose="020F0502020204030204" pitchFamily="34" charset="0"/>
                <a:ea typeface="Calibri" panose="020F0502020204030204" pitchFamily="34" charset="0"/>
                <a:cs typeface="Calibri" panose="020F0502020204030204" pitchFamily="34" charset="0"/>
              </a:rPr>
              <a:t>     </a:t>
            </a:r>
            <a:r>
              <a:rPr lang="tr-TR" sz="3600" b="1" dirty="0">
                <a:effectLst/>
                <a:latin typeface="Calibri" panose="020F0502020204030204" pitchFamily="34" charset="0"/>
                <a:ea typeface="Calibri" panose="020F0502020204030204" pitchFamily="34" charset="0"/>
                <a:cs typeface="Calibri" panose="020F0502020204030204" pitchFamily="34" charset="0"/>
              </a:rPr>
              <a:t>Şekil 1</a:t>
            </a:r>
            <a:r>
              <a:rPr lang="tr-TR" sz="3600" dirty="0">
                <a:effectLst/>
                <a:latin typeface="Calibri" panose="020F0502020204030204" pitchFamily="34" charset="0"/>
                <a:ea typeface="Calibri" panose="020F0502020204030204" pitchFamily="34" charset="0"/>
                <a:cs typeface="Calibri" panose="020F0502020204030204" pitchFamily="34" charset="0"/>
              </a:rPr>
              <a:t>: Uygulamanın logosu. </a:t>
            </a:r>
          </a:p>
          <a:p>
            <a:endParaRPr lang="tr-TR" dirty="0">
              <a:latin typeface="Calibri" panose="020F0502020204030204" pitchFamily="34" charset="0"/>
              <a:cs typeface="Calibri" panose="020F0502020204030204" pitchFamily="34" charset="0"/>
            </a:endParaRPr>
          </a:p>
        </p:txBody>
      </p:sp>
      <p:sp>
        <p:nvSpPr>
          <p:cNvPr id="26" name="Metin kutusu 25">
            <a:extLst>
              <a:ext uri="{FF2B5EF4-FFF2-40B4-BE49-F238E27FC236}">
                <a16:creationId xmlns:a16="http://schemas.microsoft.com/office/drawing/2014/main" id="{04243C72-8775-45A5-A0CF-1C4F9733CD1E}"/>
              </a:ext>
            </a:extLst>
          </p:cNvPr>
          <p:cNvSpPr txBox="1"/>
          <p:nvPr/>
        </p:nvSpPr>
        <p:spPr>
          <a:xfrm>
            <a:off x="38821360" y="5143344"/>
            <a:ext cx="11470638" cy="6312113"/>
          </a:xfrm>
          <a:prstGeom prst="rect">
            <a:avLst/>
          </a:prstGeom>
          <a:noFill/>
        </p:spPr>
        <p:txBody>
          <a:bodyPr wrap="square" rtlCol="0">
            <a:spAutoFit/>
          </a:bodyPr>
          <a:lstStyle/>
          <a:p>
            <a:pPr marL="0" marR="0">
              <a:lnSpc>
                <a:spcPct val="107000"/>
              </a:lnSpc>
              <a:spcBef>
                <a:spcPts val="0"/>
              </a:spcBef>
              <a:spcAft>
                <a:spcPts val="800"/>
              </a:spcAft>
            </a:pPr>
            <a:r>
              <a:rPr lang="tr-TR" sz="4800" dirty="0">
                <a:effectLst/>
                <a:latin typeface="Calibri" panose="020F0502020204030204" pitchFamily="34" charset="0"/>
                <a:ea typeface="Calibri" panose="020F0502020204030204" pitchFamily="34" charset="0"/>
                <a:cs typeface="Calibri" panose="020F0502020204030204" pitchFamily="34" charset="0"/>
              </a:rPr>
              <a:t>			</a:t>
            </a:r>
            <a:r>
              <a:rPr lang="tr-TR" sz="4800" b="1" dirty="0">
                <a:effectLst/>
                <a:latin typeface="Calibri" panose="020F0502020204030204" pitchFamily="34" charset="0"/>
                <a:ea typeface="Calibri" panose="020F0502020204030204" pitchFamily="34" charset="0"/>
                <a:cs typeface="Calibri" panose="020F0502020204030204" pitchFamily="34" charset="0"/>
              </a:rPr>
              <a:t>SONUÇ ve TARTIŞMA</a:t>
            </a:r>
          </a:p>
          <a:p>
            <a:pPr marL="685800" marR="0" indent="-685800">
              <a:lnSpc>
                <a:spcPct val="107000"/>
              </a:lnSpc>
              <a:spcBef>
                <a:spcPts val="0"/>
              </a:spcBef>
              <a:spcAft>
                <a:spcPts val="800"/>
              </a:spcAft>
              <a:buFont typeface="Arial" panose="020B0604020202020204" pitchFamily="34" charset="0"/>
              <a:buChar char="•"/>
            </a:pPr>
            <a:r>
              <a:rPr lang="tr-TR" sz="4800" dirty="0">
                <a:effectLst/>
                <a:latin typeface="Calibri" panose="020F0502020204030204" pitchFamily="34" charset="0"/>
                <a:ea typeface="Calibri" panose="020F0502020204030204" pitchFamily="34" charset="0"/>
                <a:cs typeface="Calibri" panose="020F0502020204030204" pitchFamily="34" charset="0"/>
              </a:rPr>
              <a:t>Yaşlı bireylerin kullanımına uygun hayatlarını kolaylaştıracak bir uygulama tasarlanmıştır.</a:t>
            </a:r>
          </a:p>
          <a:p>
            <a:pPr marL="685800" marR="0" indent="-685800">
              <a:lnSpc>
                <a:spcPct val="107000"/>
              </a:lnSpc>
              <a:spcBef>
                <a:spcPts val="0"/>
              </a:spcBef>
              <a:spcAft>
                <a:spcPts val="800"/>
              </a:spcAft>
              <a:buFont typeface="Arial" panose="020B0604020202020204" pitchFamily="34" charset="0"/>
              <a:buChar char="•"/>
            </a:pPr>
            <a:r>
              <a:rPr lang="tr-TR" sz="4800" dirty="0">
                <a:latin typeface="Calibri" panose="020F0502020204030204" pitchFamily="34" charset="0"/>
                <a:ea typeface="Calibri" panose="020F0502020204030204" pitchFamily="34" charset="0"/>
                <a:cs typeface="Calibri" panose="020F0502020204030204" pitchFamily="34" charset="0"/>
              </a:rPr>
              <a:t>Yaşlı bireylerin dijital çağa daha kolay bir şekilde adapte olması hedeflenmiştir.</a:t>
            </a:r>
          </a:p>
          <a:p>
            <a:pPr marL="685800" marR="0" indent="-685800">
              <a:lnSpc>
                <a:spcPct val="107000"/>
              </a:lnSpc>
              <a:spcBef>
                <a:spcPts val="0"/>
              </a:spcBef>
              <a:spcAft>
                <a:spcPts val="800"/>
              </a:spcAft>
              <a:buFont typeface="Arial" panose="020B0604020202020204" pitchFamily="34" charset="0"/>
              <a:buChar char="•"/>
            </a:pPr>
            <a:endParaRPr lang="tr-TR" sz="48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latin typeface="Calibri" panose="020F0502020204030204" pitchFamily="34" charset="0"/>
              <a:cs typeface="Calibri" panose="020F0502020204030204" pitchFamily="34" charset="0"/>
            </a:endParaRPr>
          </a:p>
        </p:txBody>
      </p:sp>
      <p:sp>
        <p:nvSpPr>
          <p:cNvPr id="28" name="Dikdörtgen 27">
            <a:extLst>
              <a:ext uri="{FF2B5EF4-FFF2-40B4-BE49-F238E27FC236}">
                <a16:creationId xmlns:a16="http://schemas.microsoft.com/office/drawing/2014/main" id="{8A4E9C5E-2F5F-4868-8E97-90EAA7A28A60}"/>
              </a:ext>
            </a:extLst>
          </p:cNvPr>
          <p:cNvSpPr/>
          <p:nvPr/>
        </p:nvSpPr>
        <p:spPr>
          <a:xfrm>
            <a:off x="960847" y="12293605"/>
            <a:ext cx="9987279" cy="16689184"/>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Dikdörtgen 28">
            <a:extLst>
              <a:ext uri="{FF2B5EF4-FFF2-40B4-BE49-F238E27FC236}">
                <a16:creationId xmlns:a16="http://schemas.microsoft.com/office/drawing/2014/main" id="{5BEEA2DE-7B35-4B31-948A-B5C3156E4EC8}"/>
              </a:ext>
            </a:extLst>
          </p:cNvPr>
          <p:cNvSpPr/>
          <p:nvPr/>
        </p:nvSpPr>
        <p:spPr>
          <a:xfrm>
            <a:off x="995682" y="4970062"/>
            <a:ext cx="9987278" cy="6811421"/>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 name="Dikdörtgen 29">
            <a:extLst>
              <a:ext uri="{FF2B5EF4-FFF2-40B4-BE49-F238E27FC236}">
                <a16:creationId xmlns:a16="http://schemas.microsoft.com/office/drawing/2014/main" id="{AF56AFD2-FCE4-4CF6-8C82-393B6BB25E66}"/>
              </a:ext>
            </a:extLst>
          </p:cNvPr>
          <p:cNvSpPr/>
          <p:nvPr/>
        </p:nvSpPr>
        <p:spPr>
          <a:xfrm>
            <a:off x="38740080" y="4991098"/>
            <a:ext cx="11470638" cy="7620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Metin kutusu 26">
            <a:extLst>
              <a:ext uri="{FF2B5EF4-FFF2-40B4-BE49-F238E27FC236}">
                <a16:creationId xmlns:a16="http://schemas.microsoft.com/office/drawing/2014/main" id="{5AAC1485-81EE-4A5F-8650-D45F0E22E22B}"/>
              </a:ext>
            </a:extLst>
          </p:cNvPr>
          <p:cNvSpPr txBox="1"/>
          <p:nvPr/>
        </p:nvSpPr>
        <p:spPr>
          <a:xfrm>
            <a:off x="38740080" y="14665491"/>
            <a:ext cx="11551919" cy="7478970"/>
          </a:xfrm>
          <a:prstGeom prst="rect">
            <a:avLst/>
          </a:prstGeom>
          <a:noFill/>
        </p:spPr>
        <p:txBody>
          <a:bodyPr wrap="square" rtlCol="0">
            <a:spAutoFit/>
          </a:bodyPr>
          <a:lstStyle/>
          <a:p>
            <a:r>
              <a:rPr lang="tr-TR" sz="4800" dirty="0">
                <a:latin typeface="Calibri" panose="020F0502020204030204" pitchFamily="34" charset="0"/>
                <a:cs typeface="Calibri" panose="020F0502020204030204" pitchFamily="34" charset="0"/>
              </a:rPr>
              <a:t>							</a:t>
            </a:r>
            <a:r>
              <a:rPr lang="tr-TR" sz="4800" b="1" dirty="0">
                <a:latin typeface="Calibri" panose="020F0502020204030204" pitchFamily="34" charset="0"/>
                <a:cs typeface="Calibri" panose="020F0502020204030204" pitchFamily="34" charset="0"/>
              </a:rPr>
              <a:t>ÖNERİLER</a:t>
            </a:r>
          </a:p>
          <a:p>
            <a:pPr marL="685800" indent="-685800">
              <a:buFont typeface="Arial" panose="020B0604020202020204" pitchFamily="34" charset="0"/>
              <a:buChar char="•"/>
            </a:pPr>
            <a:r>
              <a:rPr lang="tr-TR" sz="4800" dirty="0">
                <a:latin typeface="Calibri" panose="020F0502020204030204" pitchFamily="34" charset="0"/>
                <a:cs typeface="Calibri" panose="020F0502020204030204" pitchFamily="34" charset="0"/>
              </a:rPr>
              <a:t>Uygulamada bulunan kamera modülü geliştirilip IR teknolojisiyle yaşlı bireyleri ev içinde oluşabilecek tehlikeli durumlardan korumak amacıyla uyarı verilebilir.</a:t>
            </a:r>
          </a:p>
          <a:p>
            <a:pPr marL="685800" indent="-685800">
              <a:buFont typeface="Arial" panose="020B0604020202020204" pitchFamily="34" charset="0"/>
              <a:buChar char="•"/>
            </a:pPr>
            <a:r>
              <a:rPr lang="tr-TR" sz="4800" dirty="0">
                <a:latin typeface="Calibri" panose="020F0502020204030204" pitchFamily="34" charset="0"/>
                <a:cs typeface="Calibri" panose="020F0502020204030204" pitchFamily="34" charset="0"/>
              </a:rPr>
              <a:t>Kullanıcı yaşlı bireyler öğün hatırlatma, aktivite hatırlatma gibi özelliklerde kullanılan alarmlara tepki vermediği durumlarda yaşlı bireyden sorumlu kişilere haber verme bildirimi eklenebilir.</a:t>
            </a:r>
          </a:p>
        </p:txBody>
      </p:sp>
      <p:sp>
        <p:nvSpPr>
          <p:cNvPr id="32" name="Dikdörtgen 31">
            <a:extLst>
              <a:ext uri="{FF2B5EF4-FFF2-40B4-BE49-F238E27FC236}">
                <a16:creationId xmlns:a16="http://schemas.microsoft.com/office/drawing/2014/main" id="{859BEFF4-DD2D-4824-B11C-32D21F6BC6C2}"/>
              </a:ext>
            </a:extLst>
          </p:cNvPr>
          <p:cNvSpPr/>
          <p:nvPr/>
        </p:nvSpPr>
        <p:spPr>
          <a:xfrm>
            <a:off x="38740079" y="14353133"/>
            <a:ext cx="11551919" cy="926865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 name="Metin kutusu 30">
            <a:extLst>
              <a:ext uri="{FF2B5EF4-FFF2-40B4-BE49-F238E27FC236}">
                <a16:creationId xmlns:a16="http://schemas.microsoft.com/office/drawing/2014/main" id="{7814782A-E285-4A92-A357-D8705DD8B221}"/>
              </a:ext>
            </a:extLst>
          </p:cNvPr>
          <p:cNvSpPr txBox="1"/>
          <p:nvPr/>
        </p:nvSpPr>
        <p:spPr>
          <a:xfrm>
            <a:off x="38821359" y="24434800"/>
            <a:ext cx="11470641" cy="9566209"/>
          </a:xfrm>
          <a:prstGeom prst="rect">
            <a:avLst/>
          </a:prstGeom>
          <a:noFill/>
        </p:spPr>
        <p:txBody>
          <a:bodyPr wrap="square" rtlCol="0">
            <a:spAutoFit/>
          </a:bodyPr>
          <a:lstStyle/>
          <a:p>
            <a:pPr marL="0" marR="0" algn="ctr">
              <a:lnSpc>
                <a:spcPct val="107000"/>
              </a:lnSpc>
              <a:spcBef>
                <a:spcPts val="0"/>
              </a:spcBef>
              <a:spcAft>
                <a:spcPts val="800"/>
              </a:spcAft>
            </a:pPr>
            <a: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https://flutter.dev/docs</a:t>
            </a:r>
            <a:endParaRPr lang="tr-TR" sz="36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https://pub.dev/</a:t>
            </a:r>
            <a:endParaRPr lang="tr-TR" sz="36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https://medium.com/</a:t>
            </a:r>
            <a:endParaRPr lang="tr-TR" sz="36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https://www.udemy.com</a:t>
            </a:r>
            <a:endParaRPr lang="tr-TR" sz="36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https://www.geeksforgeeks.org</a:t>
            </a:r>
            <a:b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br>
            <a:r>
              <a:rPr lang="tr-TR"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https://docs.djangoproject.com/en/3.2/</a:t>
            </a:r>
            <a:endParaRPr lang="tr-TR" sz="36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dirty="0">
                <a:effectLst/>
                <a:latin typeface="Calibri" panose="020F0502020204030204" pitchFamily="34" charset="0"/>
                <a:ea typeface="Calibri" panose="020F0502020204030204" pitchFamily="34" charset="0"/>
                <a:cs typeface="Calibri" panose="020F0502020204030204" pitchFamily="34" charset="0"/>
                <a:hlinkClick r:id="rId9"/>
              </a:rPr>
              <a:t>https://www.django-rest-framework.org/</a:t>
            </a:r>
            <a:endParaRPr lang="tr-TR" sz="36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3600" dirty="0">
                <a:effectLst/>
                <a:latin typeface="Calibri" panose="020F0502020204030204" pitchFamily="34" charset="0"/>
                <a:ea typeface="Calibri" panose="020F0502020204030204" pitchFamily="34" charset="0"/>
                <a:cs typeface="Calibri" panose="020F0502020204030204" pitchFamily="34" charset="0"/>
                <a:hlinkClick r:id="rId10"/>
              </a:rPr>
              <a:t>https://www.postgresql.org/docs/</a:t>
            </a:r>
            <a:endParaRPr lang="tr-TR" sz="3600" dirty="0">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endParaRPr lang="tr-TR" sz="48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800"/>
              </a:spcAft>
            </a:pPr>
            <a:r>
              <a:rPr lang="tr-TR" sz="4800" dirty="0">
                <a:effectLst/>
                <a:latin typeface="Calibri" panose="020F0502020204030204" pitchFamily="34" charset="0"/>
                <a:ea typeface="Calibri" panose="020F0502020204030204" pitchFamily="34" charset="0"/>
                <a:cs typeface="Calibri" panose="020F0502020204030204" pitchFamily="34" charset="0"/>
              </a:rPr>
              <a:t>KULLANILAN KÜTÜPHANELER</a:t>
            </a:r>
            <a:br>
              <a:rPr lang="tr-TR" sz="4800" dirty="0">
                <a:effectLst/>
                <a:latin typeface="Calibri" panose="020F0502020204030204" pitchFamily="34" charset="0"/>
                <a:ea typeface="Calibri" panose="020F0502020204030204" pitchFamily="34" charset="0"/>
                <a:cs typeface="Calibri" panose="020F0502020204030204" pitchFamily="34" charset="0"/>
              </a:rPr>
            </a:br>
            <a:endParaRPr lang="tr-TR" sz="4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tr-TR" sz="4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p>
          <a:p>
            <a:endParaRPr lang="tr-TR" dirty="0">
              <a:latin typeface="Calibri" panose="020F0502020204030204" pitchFamily="34" charset="0"/>
              <a:cs typeface="Calibri" panose="020F0502020204030204" pitchFamily="34" charset="0"/>
            </a:endParaRPr>
          </a:p>
        </p:txBody>
      </p:sp>
      <p:sp>
        <p:nvSpPr>
          <p:cNvPr id="34" name="Dikdörtgen 33">
            <a:extLst>
              <a:ext uri="{FF2B5EF4-FFF2-40B4-BE49-F238E27FC236}">
                <a16:creationId xmlns:a16="http://schemas.microsoft.com/office/drawing/2014/main" id="{936BFA17-8523-4D74-98EA-2CC0E0178C88}"/>
              </a:ext>
            </a:extLst>
          </p:cNvPr>
          <p:cNvSpPr/>
          <p:nvPr/>
        </p:nvSpPr>
        <p:spPr>
          <a:xfrm>
            <a:off x="12670971" y="4970061"/>
            <a:ext cx="24427543" cy="6761343"/>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38" name="Resim 37">
            <a:extLst>
              <a:ext uri="{FF2B5EF4-FFF2-40B4-BE49-F238E27FC236}">
                <a16:creationId xmlns:a16="http://schemas.microsoft.com/office/drawing/2014/main" id="{17DA0B66-7F14-4311-9B26-1979A992D60F}"/>
              </a:ext>
            </a:extLst>
          </p:cNvPr>
          <p:cNvPicPr>
            <a:picLocks noChangeAspect="1"/>
          </p:cNvPicPr>
          <p:nvPr/>
        </p:nvPicPr>
        <p:blipFill>
          <a:blip r:embed="rId11"/>
          <a:stretch>
            <a:fillRect/>
          </a:stretch>
        </p:blipFill>
        <p:spPr>
          <a:xfrm>
            <a:off x="5120109" y="25519976"/>
            <a:ext cx="1728262" cy="1802119"/>
          </a:xfrm>
          <a:prstGeom prst="rect">
            <a:avLst/>
          </a:prstGeom>
        </p:spPr>
      </p:pic>
      <p:sp>
        <p:nvSpPr>
          <p:cNvPr id="36" name="Metin kutusu 35">
            <a:extLst>
              <a:ext uri="{FF2B5EF4-FFF2-40B4-BE49-F238E27FC236}">
                <a16:creationId xmlns:a16="http://schemas.microsoft.com/office/drawing/2014/main" id="{7D15B30C-54AB-41A7-9E79-229187857D8A}"/>
              </a:ext>
            </a:extLst>
          </p:cNvPr>
          <p:cNvSpPr txBox="1"/>
          <p:nvPr/>
        </p:nvSpPr>
        <p:spPr>
          <a:xfrm>
            <a:off x="12782731" y="4991098"/>
            <a:ext cx="24315783" cy="6790385"/>
          </a:xfrm>
          <a:prstGeom prst="rect">
            <a:avLst/>
          </a:prstGeom>
          <a:noFill/>
        </p:spPr>
        <p:txBody>
          <a:bodyPr wrap="square" rtlCol="0">
            <a:spAutoFit/>
          </a:bodyPr>
          <a:lstStyle/>
          <a:p>
            <a:pPr marL="0" marR="0">
              <a:lnSpc>
                <a:spcPct val="107000"/>
              </a:lnSpc>
              <a:spcBef>
                <a:spcPts val="0"/>
              </a:spcBef>
              <a:spcAft>
                <a:spcPts val="800"/>
              </a:spcAft>
            </a:pPr>
            <a:r>
              <a:rPr lang="tr-TR" sz="4800" b="1" dirty="0">
                <a:effectLst/>
                <a:latin typeface="Calibri" panose="020F0502020204030204" pitchFamily="34" charset="0"/>
                <a:ea typeface="Calibri" panose="020F0502020204030204" pitchFamily="34" charset="0"/>
                <a:cs typeface="Calibri" panose="020F0502020204030204" pitchFamily="34" charset="0"/>
              </a:rPr>
              <a:t>																	PROBLEM TANIMI</a:t>
            </a:r>
            <a:endParaRPr lang="tr-TR" sz="4800" dirty="0">
              <a:effectLst/>
              <a:latin typeface="Calibri" panose="020F0502020204030204" pitchFamily="34" charset="0"/>
              <a:ea typeface="Calibri" panose="020F0502020204030204" pitchFamily="34" charset="0"/>
              <a:cs typeface="Calibri" panose="020F0502020204030204" pitchFamily="34" charset="0"/>
            </a:endParaRPr>
          </a:p>
          <a:p>
            <a:pPr marL="685800" marR="0" indent="-685800">
              <a:lnSpc>
                <a:spcPct val="107000"/>
              </a:lnSpc>
              <a:spcBef>
                <a:spcPts val="0"/>
              </a:spcBef>
              <a:spcAft>
                <a:spcPts val="800"/>
              </a:spcAft>
              <a:buFont typeface="Arial" panose="020B0604020202020204" pitchFamily="34" charset="0"/>
              <a:buChar char="•"/>
            </a:pPr>
            <a:r>
              <a:rPr lang="tr-TR" sz="4800" dirty="0">
                <a:effectLst/>
                <a:latin typeface="Calibri" panose="020F0502020204030204" pitchFamily="34" charset="0"/>
                <a:ea typeface="Calibri" panose="020F0502020204030204" pitchFamily="34" charset="0"/>
                <a:cs typeface="Calibri" panose="020F0502020204030204" pitchFamily="34" charset="0"/>
              </a:rPr>
              <a:t>Dijital çağa ayak uydurmaya çalışan yaşlı bireylerin istedikleri uygulamaları ayrı ayrı öğrenip kullanmaya çalışmasının onlar açısından daha zor olduğu düşünülmüştür. </a:t>
            </a:r>
          </a:p>
          <a:p>
            <a:pPr marL="685800" marR="0" indent="-685800">
              <a:lnSpc>
                <a:spcPct val="107000"/>
              </a:lnSpc>
              <a:spcBef>
                <a:spcPts val="0"/>
              </a:spcBef>
              <a:spcAft>
                <a:spcPts val="800"/>
              </a:spcAft>
              <a:buFont typeface="Arial" panose="020B0604020202020204" pitchFamily="34" charset="0"/>
              <a:buChar char="•"/>
            </a:pPr>
            <a:r>
              <a:rPr lang="tr-TR" sz="4800" dirty="0">
                <a:effectLst/>
                <a:latin typeface="Calibri" panose="020F0502020204030204" pitchFamily="34" charset="0"/>
                <a:ea typeface="Calibri" panose="020F0502020204030204" pitchFamily="34" charset="0"/>
                <a:cs typeface="Calibri" panose="020F0502020204030204" pitchFamily="34" charset="0"/>
              </a:rPr>
              <a:t>Bu uygulama da yaşlı bireyler; ilaç kullanma, yapılması gereken aktiviteler, düzenli beslenme gibi günlük ihtiyaçlarını tek bir uygulama sayesinde kontrol edip, takibini yapabilecektir.</a:t>
            </a:r>
          </a:p>
          <a:p>
            <a:pPr marL="685800" marR="0" indent="-685800">
              <a:lnSpc>
                <a:spcPct val="107000"/>
              </a:lnSpc>
              <a:spcBef>
                <a:spcPts val="0"/>
              </a:spcBef>
              <a:spcAft>
                <a:spcPts val="800"/>
              </a:spcAft>
              <a:buFont typeface="Arial" panose="020B0604020202020204" pitchFamily="34" charset="0"/>
              <a:buChar char="•"/>
            </a:pPr>
            <a:r>
              <a:rPr lang="tr-TR" sz="4800" dirty="0">
                <a:latin typeface="Calibri" panose="020F0502020204030204" pitchFamily="34" charset="0"/>
                <a:ea typeface="Calibri" panose="020F0502020204030204" pitchFamily="34" charset="0"/>
                <a:cs typeface="Calibri" panose="020F0502020204030204" pitchFamily="34" charset="0"/>
              </a:rPr>
              <a:t>Moral ve motivasyon açısından</a:t>
            </a:r>
            <a:r>
              <a:rPr lang="tr-TR" sz="4800" dirty="0">
                <a:effectLst/>
                <a:latin typeface="Calibri" panose="020F0502020204030204" pitchFamily="34" charset="0"/>
                <a:ea typeface="Calibri" panose="020F0502020204030204" pitchFamily="34" charset="0"/>
                <a:cs typeface="Calibri" panose="020F0502020204030204" pitchFamily="34" charset="0"/>
              </a:rPr>
              <a:t> metin halindeki fıkrayı sesli bir şekilde dinlenebilecektir.</a:t>
            </a:r>
          </a:p>
          <a:p>
            <a:pPr marL="685800" marR="0" indent="-685800">
              <a:lnSpc>
                <a:spcPct val="107000"/>
              </a:lnSpc>
              <a:spcBef>
                <a:spcPts val="0"/>
              </a:spcBef>
              <a:spcAft>
                <a:spcPts val="800"/>
              </a:spcAft>
              <a:buFont typeface="Arial" panose="020B0604020202020204" pitchFamily="34" charset="0"/>
              <a:buChar char="•"/>
            </a:pPr>
            <a:r>
              <a:rPr lang="tr-TR" sz="4800" dirty="0">
                <a:effectLst/>
                <a:latin typeface="Calibri" panose="020F0502020204030204" pitchFamily="34" charset="0"/>
                <a:ea typeface="Calibri" panose="020F0502020204030204" pitchFamily="34" charset="0"/>
                <a:cs typeface="Calibri" panose="020F0502020204030204" pitchFamily="34" charset="0"/>
              </a:rPr>
              <a:t>Uygulama özellikle yaşı bireyler için tasarlanmıştır fakat her yaş grubundan kullanıcı kullanımına uygundur.</a:t>
            </a:r>
          </a:p>
        </p:txBody>
      </p:sp>
      <p:graphicFrame>
        <p:nvGraphicFramePr>
          <p:cNvPr id="3" name="Tablo 4">
            <a:extLst>
              <a:ext uri="{FF2B5EF4-FFF2-40B4-BE49-F238E27FC236}">
                <a16:creationId xmlns:a16="http://schemas.microsoft.com/office/drawing/2014/main" id="{0248EC60-2421-45FF-952D-662D00E99ADB}"/>
              </a:ext>
            </a:extLst>
          </p:cNvPr>
          <p:cNvGraphicFramePr>
            <a:graphicFrameLocks noGrp="1"/>
          </p:cNvGraphicFramePr>
          <p:nvPr>
            <p:extLst>
              <p:ext uri="{D42A27DB-BD31-4B8C-83A1-F6EECF244321}">
                <p14:modId xmlns:p14="http://schemas.microsoft.com/office/powerpoint/2010/main" val="1602950701"/>
              </p:ext>
            </p:extLst>
          </p:nvPr>
        </p:nvGraphicFramePr>
        <p:xfrm>
          <a:off x="38919330" y="32004000"/>
          <a:ext cx="11112137" cy="17934432"/>
        </p:xfrm>
        <a:graphic>
          <a:graphicData uri="http://schemas.openxmlformats.org/drawingml/2006/table">
            <a:tbl>
              <a:tblPr firstRow="1" bandRow="1">
                <a:tableStyleId>{5C22544A-7EE6-4342-B048-85BDC9FD1C3A}</a:tableStyleId>
              </a:tblPr>
              <a:tblGrid>
                <a:gridCol w="5543330">
                  <a:extLst>
                    <a:ext uri="{9D8B030D-6E8A-4147-A177-3AD203B41FA5}">
                      <a16:colId xmlns:a16="http://schemas.microsoft.com/office/drawing/2014/main" val="4116119145"/>
                    </a:ext>
                  </a:extLst>
                </a:gridCol>
                <a:gridCol w="5568807">
                  <a:extLst>
                    <a:ext uri="{9D8B030D-6E8A-4147-A177-3AD203B41FA5}">
                      <a16:colId xmlns:a16="http://schemas.microsoft.com/office/drawing/2014/main" val="1856227169"/>
                    </a:ext>
                  </a:extLst>
                </a:gridCol>
              </a:tblGrid>
              <a:tr h="15463649">
                <a:tc>
                  <a:txBody>
                    <a:bodyPr/>
                    <a:lstStyle/>
                    <a:p>
                      <a:r>
                        <a:rPr lang="tr-TR" sz="4400" dirty="0">
                          <a:solidFill>
                            <a:schemeClr val="tx1"/>
                          </a:solidFill>
                        </a:rPr>
                        <a:t>FLUTTER/DART:</a:t>
                      </a:r>
                      <a:br>
                        <a:rPr lang="tr-TR" sz="4400" dirty="0">
                          <a:solidFill>
                            <a:schemeClr val="tx1"/>
                          </a:solidFill>
                        </a:rPr>
                      </a:br>
                      <a:r>
                        <a:rPr lang="tr-TR" sz="4400" dirty="0" err="1">
                          <a:solidFill>
                            <a:schemeClr val="tx1"/>
                          </a:solidFill>
                        </a:rPr>
                        <a:t>provider</a:t>
                      </a:r>
                      <a:r>
                        <a:rPr lang="tr-TR" sz="4400" dirty="0">
                          <a:solidFill>
                            <a:schemeClr val="tx1"/>
                          </a:solidFill>
                        </a:rPr>
                        <a:t>: ^5.0.0 </a:t>
                      </a:r>
                      <a:br>
                        <a:rPr lang="tr-TR" sz="4400" dirty="0">
                          <a:solidFill>
                            <a:schemeClr val="tx1"/>
                          </a:solidFill>
                        </a:rPr>
                      </a:br>
                      <a:r>
                        <a:rPr lang="tr-TR" sz="4400" dirty="0" err="1">
                          <a:solidFill>
                            <a:schemeClr val="tx1"/>
                          </a:solidFill>
                        </a:rPr>
                        <a:t>intl</a:t>
                      </a:r>
                      <a:r>
                        <a:rPr lang="tr-TR" sz="4400" dirty="0">
                          <a:solidFill>
                            <a:schemeClr val="tx1"/>
                          </a:solidFill>
                        </a:rPr>
                        <a:t>: ^0.17.0  </a:t>
                      </a:r>
                      <a:r>
                        <a:rPr lang="tr-TR" sz="4400" dirty="0" err="1">
                          <a:solidFill>
                            <a:schemeClr val="tx1"/>
                          </a:solidFill>
                        </a:rPr>
                        <a:t>table_calendar</a:t>
                      </a:r>
                      <a:r>
                        <a:rPr lang="tr-TR" sz="4400" dirty="0">
                          <a:solidFill>
                            <a:schemeClr val="tx1"/>
                          </a:solidFill>
                        </a:rPr>
                        <a:t>: ^3.0.0  </a:t>
                      </a:r>
                      <a:r>
                        <a:rPr lang="tr-TR" sz="4400" dirty="0" err="1">
                          <a:solidFill>
                            <a:schemeClr val="tx1"/>
                          </a:solidFill>
                        </a:rPr>
                        <a:t>syncfusion_flutter_calendar</a:t>
                      </a:r>
                      <a:r>
                        <a:rPr lang="tr-TR" sz="4400" dirty="0">
                          <a:solidFill>
                            <a:schemeClr val="tx1"/>
                          </a:solidFill>
                        </a:rPr>
                        <a:t>: ^19.1.63  </a:t>
                      </a:r>
                      <a:r>
                        <a:rPr lang="tr-TR" sz="4400" dirty="0" err="1">
                          <a:solidFill>
                            <a:schemeClr val="tx1"/>
                          </a:solidFill>
                        </a:rPr>
                        <a:t>flutter</a:t>
                      </a:r>
                      <a:r>
                        <a:rPr lang="tr-TR" sz="4400" dirty="0">
                          <a:solidFill>
                            <a:schemeClr val="tx1"/>
                          </a:solidFill>
                        </a:rPr>
                        <a:t>:    </a:t>
                      </a:r>
                      <a:r>
                        <a:rPr lang="tr-TR" sz="4400" dirty="0" err="1">
                          <a:solidFill>
                            <a:schemeClr val="tx1"/>
                          </a:solidFill>
                        </a:rPr>
                        <a:t>sdk</a:t>
                      </a:r>
                      <a:r>
                        <a:rPr lang="tr-TR" sz="4400" dirty="0">
                          <a:solidFill>
                            <a:schemeClr val="tx1"/>
                          </a:solidFill>
                        </a:rPr>
                        <a:t>: </a:t>
                      </a:r>
                      <a:r>
                        <a:rPr lang="tr-TR" sz="4400" dirty="0" err="1">
                          <a:solidFill>
                            <a:schemeClr val="tx1"/>
                          </a:solidFill>
                        </a:rPr>
                        <a:t>flutter</a:t>
                      </a:r>
                      <a:r>
                        <a:rPr lang="tr-TR" sz="4400" dirty="0">
                          <a:solidFill>
                            <a:schemeClr val="tx1"/>
                          </a:solidFill>
                        </a:rPr>
                        <a:t>  </a:t>
                      </a:r>
                      <a:r>
                        <a:rPr lang="tr-TR" sz="4400" dirty="0" err="1">
                          <a:solidFill>
                            <a:schemeClr val="tx1"/>
                          </a:solidFill>
                        </a:rPr>
                        <a:t>firebase_core</a:t>
                      </a:r>
                      <a:r>
                        <a:rPr lang="tr-TR" sz="4400" dirty="0">
                          <a:solidFill>
                            <a:schemeClr val="tx1"/>
                          </a:solidFill>
                        </a:rPr>
                        <a:t>: ^1.2.0  </a:t>
                      </a:r>
                      <a:r>
                        <a:rPr lang="tr-TR" sz="4400" dirty="0" err="1">
                          <a:solidFill>
                            <a:schemeClr val="tx1"/>
                          </a:solidFill>
                        </a:rPr>
                        <a:t>firebase_auth</a:t>
                      </a:r>
                      <a:r>
                        <a:rPr lang="tr-TR" sz="4400" dirty="0">
                          <a:solidFill>
                            <a:schemeClr val="tx1"/>
                          </a:solidFill>
                        </a:rPr>
                        <a:t>: ^1.2.0  </a:t>
                      </a:r>
                      <a:r>
                        <a:rPr lang="tr-TR" sz="4400" dirty="0" err="1">
                          <a:solidFill>
                            <a:schemeClr val="tx1"/>
                          </a:solidFill>
                        </a:rPr>
                        <a:t>cloud_firestore</a:t>
                      </a:r>
                      <a:r>
                        <a:rPr lang="tr-TR" sz="4400" dirty="0">
                          <a:solidFill>
                            <a:schemeClr val="tx1"/>
                          </a:solidFill>
                        </a:rPr>
                        <a:t>: ^2.2.0  </a:t>
                      </a:r>
                      <a:r>
                        <a:rPr lang="tr-TR" sz="4400" dirty="0" err="1">
                          <a:solidFill>
                            <a:schemeClr val="tx1"/>
                          </a:solidFill>
                        </a:rPr>
                        <a:t>fluttertoast</a:t>
                      </a:r>
                      <a:r>
                        <a:rPr lang="tr-TR" sz="4400" dirty="0">
                          <a:solidFill>
                            <a:schemeClr val="tx1"/>
                          </a:solidFill>
                        </a:rPr>
                        <a:t>: </a:t>
                      </a:r>
                      <a:r>
                        <a:rPr lang="tr-TR" sz="4400" dirty="0" err="1">
                          <a:solidFill>
                            <a:schemeClr val="tx1"/>
                          </a:solidFill>
                        </a:rPr>
                        <a:t>any</a:t>
                      </a:r>
                      <a:r>
                        <a:rPr lang="tr-TR" sz="4400" dirty="0">
                          <a:solidFill>
                            <a:schemeClr val="tx1"/>
                          </a:solidFill>
                        </a:rPr>
                        <a:t>  </a:t>
                      </a:r>
                      <a:r>
                        <a:rPr lang="tr-TR" sz="4400" dirty="0" err="1">
                          <a:solidFill>
                            <a:schemeClr val="tx1"/>
                          </a:solidFill>
                        </a:rPr>
                        <a:t>camera</a:t>
                      </a:r>
                      <a:r>
                        <a:rPr lang="tr-TR" sz="4400" dirty="0">
                          <a:solidFill>
                            <a:schemeClr val="tx1"/>
                          </a:solidFill>
                        </a:rPr>
                        <a:t>: ^0.5.2+1  </a:t>
                      </a:r>
                      <a:r>
                        <a:rPr lang="tr-TR" sz="4400" dirty="0" err="1">
                          <a:solidFill>
                            <a:schemeClr val="tx1"/>
                          </a:solidFill>
                        </a:rPr>
                        <a:t>path_provider</a:t>
                      </a:r>
                      <a:r>
                        <a:rPr lang="tr-TR" sz="4400" dirty="0">
                          <a:solidFill>
                            <a:schemeClr val="tx1"/>
                          </a:solidFill>
                        </a:rPr>
                        <a:t>: ^1.1.0  </a:t>
                      </a:r>
                      <a:r>
                        <a:rPr lang="tr-TR" sz="4400" dirty="0" err="1">
                          <a:solidFill>
                            <a:schemeClr val="tx1"/>
                          </a:solidFill>
                        </a:rPr>
                        <a:t>path</a:t>
                      </a:r>
                      <a:r>
                        <a:rPr lang="tr-TR" sz="4400" dirty="0">
                          <a:solidFill>
                            <a:schemeClr val="tx1"/>
                          </a:solidFill>
                        </a:rPr>
                        <a:t>: ^1.6.2  </a:t>
                      </a:r>
                      <a:r>
                        <a:rPr lang="tr-TR" sz="4400" dirty="0" err="1">
                          <a:solidFill>
                            <a:schemeClr val="tx1"/>
                          </a:solidFill>
                        </a:rPr>
                        <a:t>esys_flutter_share</a:t>
                      </a:r>
                      <a:r>
                        <a:rPr lang="tr-TR" sz="4400" dirty="0">
                          <a:solidFill>
                            <a:schemeClr val="tx1"/>
                          </a:solidFill>
                        </a:rPr>
                        <a:t>: ^1.0.2  </a:t>
                      </a:r>
                      <a:r>
                        <a:rPr lang="tr-TR" sz="4400" dirty="0" err="1">
                          <a:solidFill>
                            <a:schemeClr val="tx1"/>
                          </a:solidFill>
                        </a:rPr>
                        <a:t>speech_recognition</a:t>
                      </a:r>
                      <a:r>
                        <a:rPr lang="tr-TR" sz="4400" dirty="0">
                          <a:solidFill>
                            <a:schemeClr val="tx1"/>
                          </a:solidFill>
                        </a:rPr>
                        <a:t>: ^0.3.0  </a:t>
                      </a:r>
                      <a:r>
                        <a:rPr lang="tr-TR" sz="4400" dirty="0" err="1">
                          <a:solidFill>
                            <a:schemeClr val="tx1"/>
                          </a:solidFill>
                        </a:rPr>
                        <a:t>flutter_tts</a:t>
                      </a:r>
                      <a:r>
                        <a:rPr lang="tr-TR" sz="4400" dirty="0">
                          <a:solidFill>
                            <a:schemeClr val="tx1"/>
                          </a:solidFill>
                        </a:rPr>
                        <a:t>: ^3.1.0</a:t>
                      </a:r>
                    </a:p>
                  </a:txBody>
                  <a:tcPr>
                    <a:lnR w="12700" cap="flat" cmpd="sng" algn="ctr">
                      <a:noFill/>
                      <a:prstDash val="solid"/>
                      <a:round/>
                      <a:headEnd type="none" w="med" len="med"/>
                      <a:tailEnd type="none" w="med" len="med"/>
                    </a:lnR>
                    <a:noFill/>
                  </a:tcPr>
                </a:tc>
                <a:tc>
                  <a:txBody>
                    <a:bodyPr/>
                    <a:lstStyle/>
                    <a:p>
                      <a:r>
                        <a:rPr lang="tr-TR" sz="4400" dirty="0" err="1">
                          <a:solidFill>
                            <a:schemeClr val="tx1"/>
                          </a:solidFill>
                        </a:rPr>
                        <a:t>Python</a:t>
                      </a:r>
                      <a:r>
                        <a:rPr lang="tr-TR" sz="4400" dirty="0">
                          <a:solidFill>
                            <a:schemeClr val="tx1"/>
                          </a:solidFill>
                        </a:rPr>
                        <a:t>/</a:t>
                      </a:r>
                      <a:r>
                        <a:rPr lang="tr-TR" sz="4400" dirty="0" err="1">
                          <a:solidFill>
                            <a:schemeClr val="tx1"/>
                          </a:solidFill>
                        </a:rPr>
                        <a:t>Django</a:t>
                      </a:r>
                      <a:r>
                        <a:rPr lang="tr-TR" sz="4400" dirty="0">
                          <a:solidFill>
                            <a:schemeClr val="tx1"/>
                          </a:solidFill>
                        </a:rPr>
                        <a:t>:</a:t>
                      </a:r>
                      <a:br>
                        <a:rPr lang="tr-TR" sz="3000" dirty="0">
                          <a:solidFill>
                            <a:schemeClr val="tx1"/>
                          </a:solidFill>
                        </a:rPr>
                      </a:br>
                      <a:r>
                        <a:rPr lang="tr-TR" sz="3400" dirty="0" err="1">
                          <a:solidFill>
                            <a:schemeClr val="tx1"/>
                          </a:solidFill>
                        </a:rPr>
                        <a:t>asgiref</a:t>
                      </a:r>
                      <a:r>
                        <a:rPr lang="tr-TR" sz="3400" dirty="0">
                          <a:solidFill>
                            <a:schemeClr val="tx1"/>
                          </a:solidFill>
                        </a:rPr>
                        <a:t>==3.3.4</a:t>
                      </a:r>
                    </a:p>
                    <a:p>
                      <a:r>
                        <a:rPr lang="tr-TR" sz="3400" dirty="0" err="1">
                          <a:solidFill>
                            <a:schemeClr val="tx1"/>
                          </a:solidFill>
                        </a:rPr>
                        <a:t>backcall</a:t>
                      </a:r>
                      <a:r>
                        <a:rPr lang="tr-TR" sz="3400" dirty="0">
                          <a:solidFill>
                            <a:schemeClr val="tx1"/>
                          </a:solidFill>
                        </a:rPr>
                        <a:t>==0.2.0</a:t>
                      </a:r>
                    </a:p>
                    <a:p>
                      <a:r>
                        <a:rPr lang="tr-TR" sz="3400" dirty="0" err="1">
                          <a:solidFill>
                            <a:schemeClr val="tx1"/>
                          </a:solidFill>
                        </a:rPr>
                        <a:t>decorator</a:t>
                      </a:r>
                      <a:r>
                        <a:rPr lang="tr-TR" sz="3400" dirty="0">
                          <a:solidFill>
                            <a:schemeClr val="tx1"/>
                          </a:solidFill>
                        </a:rPr>
                        <a:t>==5.0.7</a:t>
                      </a:r>
                    </a:p>
                    <a:p>
                      <a:r>
                        <a:rPr lang="tr-TR" sz="3400" dirty="0" err="1">
                          <a:solidFill>
                            <a:schemeClr val="tx1"/>
                          </a:solidFill>
                        </a:rPr>
                        <a:t>dj-database-url</a:t>
                      </a:r>
                      <a:r>
                        <a:rPr lang="tr-TR" sz="3400" dirty="0">
                          <a:solidFill>
                            <a:schemeClr val="tx1"/>
                          </a:solidFill>
                        </a:rPr>
                        <a:t>==0.5.0</a:t>
                      </a:r>
                    </a:p>
                    <a:p>
                      <a:r>
                        <a:rPr lang="tr-TR" sz="3400" dirty="0" err="1">
                          <a:solidFill>
                            <a:schemeClr val="tx1"/>
                          </a:solidFill>
                        </a:rPr>
                        <a:t>Django</a:t>
                      </a:r>
                      <a:r>
                        <a:rPr lang="tr-TR" sz="3400" dirty="0">
                          <a:solidFill>
                            <a:schemeClr val="tx1"/>
                          </a:solidFill>
                        </a:rPr>
                        <a:t>==3.2.2</a:t>
                      </a:r>
                    </a:p>
                    <a:p>
                      <a:r>
                        <a:rPr lang="tr-TR" sz="3400" dirty="0" err="1">
                          <a:solidFill>
                            <a:schemeClr val="tx1"/>
                          </a:solidFill>
                        </a:rPr>
                        <a:t>django-extensions</a:t>
                      </a:r>
                      <a:r>
                        <a:rPr lang="tr-TR" sz="3400" dirty="0">
                          <a:solidFill>
                            <a:schemeClr val="tx1"/>
                          </a:solidFill>
                        </a:rPr>
                        <a:t>==3.1.3</a:t>
                      </a:r>
                    </a:p>
                    <a:p>
                      <a:r>
                        <a:rPr lang="tr-TR" sz="3400" dirty="0" err="1">
                          <a:solidFill>
                            <a:schemeClr val="tx1"/>
                          </a:solidFill>
                        </a:rPr>
                        <a:t>django-filter</a:t>
                      </a:r>
                      <a:r>
                        <a:rPr lang="tr-TR" sz="3400" dirty="0">
                          <a:solidFill>
                            <a:schemeClr val="tx1"/>
                          </a:solidFill>
                        </a:rPr>
                        <a:t>==2.4.0</a:t>
                      </a:r>
                    </a:p>
                    <a:p>
                      <a:r>
                        <a:rPr lang="tr-TR" sz="3400" dirty="0" err="1">
                          <a:solidFill>
                            <a:schemeClr val="tx1"/>
                          </a:solidFill>
                        </a:rPr>
                        <a:t>django-tastypie</a:t>
                      </a:r>
                      <a:r>
                        <a:rPr lang="tr-TR" sz="3400" dirty="0">
                          <a:solidFill>
                            <a:schemeClr val="tx1"/>
                          </a:solidFill>
                        </a:rPr>
                        <a:t>==0.14.3</a:t>
                      </a:r>
                    </a:p>
                    <a:p>
                      <a:r>
                        <a:rPr lang="tr-TR" sz="3400" dirty="0" err="1">
                          <a:solidFill>
                            <a:schemeClr val="tx1"/>
                          </a:solidFill>
                        </a:rPr>
                        <a:t>djangorestframework</a:t>
                      </a:r>
                      <a:r>
                        <a:rPr lang="tr-TR" sz="3400" dirty="0">
                          <a:solidFill>
                            <a:schemeClr val="tx1"/>
                          </a:solidFill>
                        </a:rPr>
                        <a:t>==</a:t>
                      </a:r>
                      <a:r>
                        <a:rPr lang="tr-TR" sz="3200" dirty="0">
                          <a:solidFill>
                            <a:schemeClr val="tx1"/>
                          </a:solidFill>
                        </a:rPr>
                        <a:t>3.12.4</a:t>
                      </a:r>
                    </a:p>
                    <a:p>
                      <a:r>
                        <a:rPr lang="tr-TR" sz="3400" dirty="0" err="1">
                          <a:solidFill>
                            <a:schemeClr val="tx1"/>
                          </a:solidFill>
                        </a:rPr>
                        <a:t>ipdb</a:t>
                      </a:r>
                      <a:r>
                        <a:rPr lang="tr-TR" sz="3400" dirty="0">
                          <a:solidFill>
                            <a:schemeClr val="tx1"/>
                          </a:solidFill>
                        </a:rPr>
                        <a:t>==0.13.7</a:t>
                      </a:r>
                    </a:p>
                    <a:p>
                      <a:r>
                        <a:rPr lang="tr-TR" sz="3400" dirty="0" err="1">
                          <a:solidFill>
                            <a:schemeClr val="tx1"/>
                          </a:solidFill>
                        </a:rPr>
                        <a:t>ipython</a:t>
                      </a:r>
                      <a:r>
                        <a:rPr lang="tr-TR" sz="3400" dirty="0">
                          <a:solidFill>
                            <a:schemeClr val="tx1"/>
                          </a:solidFill>
                        </a:rPr>
                        <a:t>==7.23.1</a:t>
                      </a:r>
                    </a:p>
                    <a:p>
                      <a:r>
                        <a:rPr lang="tr-TR" sz="3400" dirty="0" err="1">
                          <a:solidFill>
                            <a:schemeClr val="tx1"/>
                          </a:solidFill>
                        </a:rPr>
                        <a:t>ipython-genutils</a:t>
                      </a:r>
                      <a:r>
                        <a:rPr lang="tr-TR" sz="3400" dirty="0">
                          <a:solidFill>
                            <a:schemeClr val="tx1"/>
                          </a:solidFill>
                        </a:rPr>
                        <a:t>==0.2.0</a:t>
                      </a:r>
                    </a:p>
                    <a:p>
                      <a:r>
                        <a:rPr lang="tr-TR" sz="3400" dirty="0" err="1">
                          <a:solidFill>
                            <a:schemeClr val="tx1"/>
                          </a:solidFill>
                        </a:rPr>
                        <a:t>jedi</a:t>
                      </a:r>
                      <a:r>
                        <a:rPr lang="tr-TR" sz="3400" dirty="0">
                          <a:solidFill>
                            <a:schemeClr val="tx1"/>
                          </a:solidFill>
                        </a:rPr>
                        <a:t>==0.18.0</a:t>
                      </a:r>
                    </a:p>
                    <a:p>
                      <a:r>
                        <a:rPr lang="tr-TR" sz="3400" dirty="0" err="1">
                          <a:solidFill>
                            <a:schemeClr val="tx1"/>
                          </a:solidFill>
                        </a:rPr>
                        <a:t>Markdown</a:t>
                      </a:r>
                      <a:r>
                        <a:rPr lang="tr-TR" sz="3400" dirty="0">
                          <a:solidFill>
                            <a:schemeClr val="tx1"/>
                          </a:solidFill>
                        </a:rPr>
                        <a:t>==3.3.4</a:t>
                      </a:r>
                    </a:p>
                    <a:p>
                      <a:r>
                        <a:rPr lang="tr-TR" sz="3400" dirty="0" err="1">
                          <a:solidFill>
                            <a:schemeClr val="tx1"/>
                          </a:solidFill>
                        </a:rPr>
                        <a:t>matplotlib</a:t>
                      </a:r>
                      <a:r>
                        <a:rPr lang="tr-TR" sz="3400" dirty="0">
                          <a:solidFill>
                            <a:schemeClr val="tx1"/>
                          </a:solidFill>
                        </a:rPr>
                        <a:t>-inline==0.1.2</a:t>
                      </a:r>
                    </a:p>
                    <a:p>
                      <a:r>
                        <a:rPr lang="tr-TR" sz="3400" dirty="0" err="1">
                          <a:solidFill>
                            <a:schemeClr val="tx1"/>
                          </a:solidFill>
                        </a:rPr>
                        <a:t>parso</a:t>
                      </a:r>
                      <a:r>
                        <a:rPr lang="tr-TR" sz="3400" dirty="0">
                          <a:solidFill>
                            <a:schemeClr val="tx1"/>
                          </a:solidFill>
                        </a:rPr>
                        <a:t>==0.8.2</a:t>
                      </a:r>
                    </a:p>
                    <a:p>
                      <a:r>
                        <a:rPr lang="tr-TR" sz="3400" dirty="0" err="1">
                          <a:solidFill>
                            <a:schemeClr val="tx1"/>
                          </a:solidFill>
                        </a:rPr>
                        <a:t>pexpect</a:t>
                      </a:r>
                      <a:r>
                        <a:rPr lang="tr-TR" sz="3400" dirty="0">
                          <a:solidFill>
                            <a:schemeClr val="tx1"/>
                          </a:solidFill>
                        </a:rPr>
                        <a:t>==4.8.0</a:t>
                      </a:r>
                    </a:p>
                    <a:p>
                      <a:r>
                        <a:rPr lang="tr-TR" sz="3400" dirty="0" err="1">
                          <a:solidFill>
                            <a:schemeClr val="tx1"/>
                          </a:solidFill>
                        </a:rPr>
                        <a:t>pickleshare</a:t>
                      </a:r>
                      <a:r>
                        <a:rPr lang="tr-TR" sz="3400" dirty="0">
                          <a:solidFill>
                            <a:schemeClr val="tx1"/>
                          </a:solidFill>
                        </a:rPr>
                        <a:t>==0.7.5</a:t>
                      </a:r>
                    </a:p>
                    <a:p>
                      <a:r>
                        <a:rPr lang="tr-TR" sz="3400" dirty="0" err="1">
                          <a:solidFill>
                            <a:schemeClr val="tx1"/>
                          </a:solidFill>
                        </a:rPr>
                        <a:t>prompt-toolkit</a:t>
                      </a:r>
                      <a:r>
                        <a:rPr lang="tr-TR" sz="3400" dirty="0">
                          <a:solidFill>
                            <a:schemeClr val="tx1"/>
                          </a:solidFill>
                        </a:rPr>
                        <a:t>==3.0.18</a:t>
                      </a:r>
                    </a:p>
                    <a:p>
                      <a:r>
                        <a:rPr lang="tr-TR" sz="3400" dirty="0">
                          <a:solidFill>
                            <a:schemeClr val="tx1"/>
                          </a:solidFill>
                        </a:rPr>
                        <a:t>psycopg2==2.8.6</a:t>
                      </a:r>
                    </a:p>
                    <a:p>
                      <a:r>
                        <a:rPr lang="tr-TR" sz="3400" dirty="0" err="1">
                          <a:solidFill>
                            <a:schemeClr val="tx1"/>
                          </a:solidFill>
                        </a:rPr>
                        <a:t>ptyprocess</a:t>
                      </a:r>
                      <a:r>
                        <a:rPr lang="tr-TR" sz="3400" dirty="0">
                          <a:solidFill>
                            <a:schemeClr val="tx1"/>
                          </a:solidFill>
                        </a:rPr>
                        <a:t>==0.7.0</a:t>
                      </a:r>
                    </a:p>
                    <a:p>
                      <a:r>
                        <a:rPr lang="tr-TR" sz="3400" dirty="0" err="1">
                          <a:solidFill>
                            <a:schemeClr val="tx1"/>
                          </a:solidFill>
                        </a:rPr>
                        <a:t>Pygments</a:t>
                      </a:r>
                      <a:r>
                        <a:rPr lang="tr-TR" sz="3400" dirty="0">
                          <a:solidFill>
                            <a:schemeClr val="tx1"/>
                          </a:solidFill>
                        </a:rPr>
                        <a:t>==2.9.0</a:t>
                      </a:r>
                    </a:p>
                    <a:p>
                      <a:r>
                        <a:rPr lang="tr-TR" sz="3400" dirty="0" err="1">
                          <a:solidFill>
                            <a:schemeClr val="tx1"/>
                          </a:solidFill>
                        </a:rPr>
                        <a:t>python-dateutil</a:t>
                      </a:r>
                      <a:r>
                        <a:rPr lang="tr-TR" sz="3400" dirty="0">
                          <a:solidFill>
                            <a:schemeClr val="tx1"/>
                          </a:solidFill>
                        </a:rPr>
                        <a:t>==2.8.1</a:t>
                      </a:r>
                    </a:p>
                    <a:p>
                      <a:r>
                        <a:rPr lang="tr-TR" sz="3400" dirty="0" err="1">
                          <a:solidFill>
                            <a:schemeClr val="tx1"/>
                          </a:solidFill>
                        </a:rPr>
                        <a:t>python-mimeparse</a:t>
                      </a:r>
                      <a:r>
                        <a:rPr lang="tr-TR" sz="3400" dirty="0">
                          <a:solidFill>
                            <a:schemeClr val="tx1"/>
                          </a:solidFill>
                        </a:rPr>
                        <a:t>==1.6.0</a:t>
                      </a:r>
                    </a:p>
                    <a:p>
                      <a:r>
                        <a:rPr lang="tr-TR" sz="3400" dirty="0" err="1">
                          <a:solidFill>
                            <a:schemeClr val="tx1"/>
                          </a:solidFill>
                        </a:rPr>
                        <a:t>pytz</a:t>
                      </a:r>
                      <a:r>
                        <a:rPr lang="tr-TR" sz="3400" dirty="0">
                          <a:solidFill>
                            <a:schemeClr val="tx1"/>
                          </a:solidFill>
                        </a:rPr>
                        <a:t>==2021.1</a:t>
                      </a:r>
                    </a:p>
                    <a:p>
                      <a:r>
                        <a:rPr lang="tr-TR" sz="3400" dirty="0" err="1">
                          <a:solidFill>
                            <a:schemeClr val="tx1"/>
                          </a:solidFill>
                        </a:rPr>
                        <a:t>six</a:t>
                      </a:r>
                      <a:r>
                        <a:rPr lang="tr-TR" sz="3400" dirty="0">
                          <a:solidFill>
                            <a:schemeClr val="tx1"/>
                          </a:solidFill>
                        </a:rPr>
                        <a:t>==1.16.0</a:t>
                      </a:r>
                    </a:p>
                    <a:p>
                      <a:r>
                        <a:rPr lang="tr-TR" sz="3400" dirty="0" err="1">
                          <a:solidFill>
                            <a:schemeClr val="tx1"/>
                          </a:solidFill>
                        </a:rPr>
                        <a:t>sqlparse</a:t>
                      </a:r>
                      <a:r>
                        <a:rPr lang="tr-TR" sz="3400" dirty="0">
                          <a:solidFill>
                            <a:schemeClr val="tx1"/>
                          </a:solidFill>
                        </a:rPr>
                        <a:t>==0.4.1</a:t>
                      </a:r>
                    </a:p>
                    <a:p>
                      <a:r>
                        <a:rPr lang="tr-TR" sz="3400" dirty="0" err="1">
                          <a:solidFill>
                            <a:schemeClr val="tx1"/>
                          </a:solidFill>
                        </a:rPr>
                        <a:t>toml</a:t>
                      </a:r>
                      <a:r>
                        <a:rPr lang="tr-TR" sz="3400" dirty="0">
                          <a:solidFill>
                            <a:schemeClr val="tx1"/>
                          </a:solidFill>
                        </a:rPr>
                        <a:t>==0.10.2</a:t>
                      </a:r>
                    </a:p>
                    <a:p>
                      <a:r>
                        <a:rPr lang="tr-TR" sz="3400" dirty="0" err="1">
                          <a:solidFill>
                            <a:schemeClr val="tx1"/>
                          </a:solidFill>
                        </a:rPr>
                        <a:t>traitlets</a:t>
                      </a:r>
                      <a:r>
                        <a:rPr lang="tr-TR" sz="3400" dirty="0">
                          <a:solidFill>
                            <a:schemeClr val="tx1"/>
                          </a:solidFill>
                        </a:rPr>
                        <a:t>==5.0.5</a:t>
                      </a:r>
                    </a:p>
                    <a:p>
                      <a:r>
                        <a:rPr lang="tr-TR" sz="3400" dirty="0" err="1">
                          <a:solidFill>
                            <a:schemeClr val="tx1"/>
                          </a:solidFill>
                        </a:rPr>
                        <a:t>wcwidth</a:t>
                      </a:r>
                      <a:r>
                        <a:rPr lang="tr-TR" sz="3400" dirty="0">
                          <a:solidFill>
                            <a:schemeClr val="tx1"/>
                          </a:solidFill>
                        </a:rPr>
                        <a:t>==0.2.5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45484381"/>
                  </a:ext>
                </a:extLst>
              </a:tr>
              <a:tr h="1583379">
                <a:tc>
                  <a:txBody>
                    <a:bodyPr/>
                    <a:lstStyle/>
                    <a:p>
                      <a:endParaRPr lang="tr-TR" dirty="0"/>
                    </a:p>
                  </a:txBody>
                  <a:tcPr>
                    <a:lnR w="12700" cap="flat" cmpd="sng" algn="ctr">
                      <a:noFill/>
                      <a:prstDash val="solid"/>
                      <a:round/>
                      <a:headEnd type="none" w="med" len="med"/>
                      <a:tailEnd type="none" w="med" len="med"/>
                    </a:lnR>
                    <a:noFill/>
                  </a:tcPr>
                </a:tc>
                <a:tc>
                  <a:txBody>
                    <a:bodyPr/>
                    <a:lstStyle/>
                    <a:p>
                      <a:endParaRPr lang="tr-TR" sz="3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6210940"/>
                  </a:ext>
                </a:extLst>
              </a:tr>
            </a:tbl>
          </a:graphicData>
        </a:graphic>
      </p:graphicFrame>
      <p:pic>
        <p:nvPicPr>
          <p:cNvPr id="5" name="Resim 4">
            <a:extLst>
              <a:ext uri="{FF2B5EF4-FFF2-40B4-BE49-F238E27FC236}">
                <a16:creationId xmlns:a16="http://schemas.microsoft.com/office/drawing/2014/main" id="{0AE0F2C2-B74E-4346-8841-14CBB3F7F463}"/>
              </a:ext>
            </a:extLst>
          </p:cNvPr>
          <p:cNvPicPr>
            <a:picLocks noChangeAspect="1"/>
          </p:cNvPicPr>
          <p:nvPr/>
        </p:nvPicPr>
        <p:blipFill>
          <a:blip r:embed="rId12"/>
          <a:stretch>
            <a:fillRect/>
          </a:stretch>
        </p:blipFill>
        <p:spPr>
          <a:xfrm>
            <a:off x="12862492" y="12293605"/>
            <a:ext cx="4919255" cy="8745342"/>
          </a:xfrm>
          <a:prstGeom prst="rect">
            <a:avLst/>
          </a:prstGeom>
        </p:spPr>
      </p:pic>
      <p:pic>
        <p:nvPicPr>
          <p:cNvPr id="7" name="Resim 6">
            <a:extLst>
              <a:ext uri="{FF2B5EF4-FFF2-40B4-BE49-F238E27FC236}">
                <a16:creationId xmlns:a16="http://schemas.microsoft.com/office/drawing/2014/main" id="{DE896905-AC9A-4F8D-94B7-AB6776A73043}"/>
              </a:ext>
            </a:extLst>
          </p:cNvPr>
          <p:cNvPicPr>
            <a:picLocks noChangeAspect="1"/>
          </p:cNvPicPr>
          <p:nvPr/>
        </p:nvPicPr>
        <p:blipFill>
          <a:blip r:embed="rId13"/>
          <a:stretch>
            <a:fillRect/>
          </a:stretch>
        </p:blipFill>
        <p:spPr>
          <a:xfrm>
            <a:off x="18734489" y="12293605"/>
            <a:ext cx="4942664" cy="8786958"/>
          </a:xfrm>
          <a:prstGeom prst="rect">
            <a:avLst/>
          </a:prstGeom>
        </p:spPr>
      </p:pic>
      <p:pic>
        <p:nvPicPr>
          <p:cNvPr id="8" name="Resim 7">
            <a:extLst>
              <a:ext uri="{FF2B5EF4-FFF2-40B4-BE49-F238E27FC236}">
                <a16:creationId xmlns:a16="http://schemas.microsoft.com/office/drawing/2014/main" id="{EF695EAE-6762-433F-B873-4AD99218D5DA}"/>
              </a:ext>
            </a:extLst>
          </p:cNvPr>
          <p:cNvPicPr>
            <a:picLocks noChangeAspect="1"/>
          </p:cNvPicPr>
          <p:nvPr/>
        </p:nvPicPr>
        <p:blipFill>
          <a:blip r:embed="rId14"/>
          <a:stretch>
            <a:fillRect/>
          </a:stretch>
        </p:blipFill>
        <p:spPr>
          <a:xfrm>
            <a:off x="24940622" y="12293605"/>
            <a:ext cx="4919255" cy="8745342"/>
          </a:xfrm>
          <a:prstGeom prst="rect">
            <a:avLst/>
          </a:prstGeom>
        </p:spPr>
      </p:pic>
      <p:pic>
        <p:nvPicPr>
          <p:cNvPr id="12" name="Resim 11">
            <a:extLst>
              <a:ext uri="{FF2B5EF4-FFF2-40B4-BE49-F238E27FC236}">
                <a16:creationId xmlns:a16="http://schemas.microsoft.com/office/drawing/2014/main" id="{A7604188-FC0E-40B6-9CA6-984495ABB2F8}"/>
              </a:ext>
            </a:extLst>
          </p:cNvPr>
          <p:cNvPicPr>
            <a:picLocks noChangeAspect="1"/>
          </p:cNvPicPr>
          <p:nvPr/>
        </p:nvPicPr>
        <p:blipFill>
          <a:blip r:embed="rId15"/>
          <a:stretch>
            <a:fillRect/>
          </a:stretch>
        </p:blipFill>
        <p:spPr>
          <a:xfrm>
            <a:off x="12862492" y="21717176"/>
            <a:ext cx="4942664" cy="8786958"/>
          </a:xfrm>
          <a:prstGeom prst="rect">
            <a:avLst/>
          </a:prstGeom>
        </p:spPr>
      </p:pic>
      <p:pic>
        <p:nvPicPr>
          <p:cNvPr id="13" name="Resim 12">
            <a:extLst>
              <a:ext uri="{FF2B5EF4-FFF2-40B4-BE49-F238E27FC236}">
                <a16:creationId xmlns:a16="http://schemas.microsoft.com/office/drawing/2014/main" id="{0147FBF9-C1C7-49CE-9D09-FB1D6E4CD160}"/>
              </a:ext>
            </a:extLst>
          </p:cNvPr>
          <p:cNvPicPr>
            <a:picLocks noChangeAspect="1"/>
          </p:cNvPicPr>
          <p:nvPr/>
        </p:nvPicPr>
        <p:blipFill>
          <a:blip r:embed="rId16"/>
          <a:stretch>
            <a:fillRect/>
          </a:stretch>
        </p:blipFill>
        <p:spPr>
          <a:xfrm>
            <a:off x="18734489" y="21717176"/>
            <a:ext cx="4942664" cy="8786958"/>
          </a:xfrm>
          <a:prstGeom prst="rect">
            <a:avLst/>
          </a:prstGeom>
        </p:spPr>
      </p:pic>
      <p:pic>
        <p:nvPicPr>
          <p:cNvPr id="15" name="Resim 14">
            <a:extLst>
              <a:ext uri="{FF2B5EF4-FFF2-40B4-BE49-F238E27FC236}">
                <a16:creationId xmlns:a16="http://schemas.microsoft.com/office/drawing/2014/main" id="{85338D67-773A-40F9-8B5F-A0D42E7525B0}"/>
              </a:ext>
            </a:extLst>
          </p:cNvPr>
          <p:cNvPicPr>
            <a:picLocks noChangeAspect="1"/>
          </p:cNvPicPr>
          <p:nvPr/>
        </p:nvPicPr>
        <p:blipFill>
          <a:blip r:embed="rId17"/>
          <a:stretch>
            <a:fillRect/>
          </a:stretch>
        </p:blipFill>
        <p:spPr>
          <a:xfrm>
            <a:off x="24940621" y="21717176"/>
            <a:ext cx="4919255" cy="8745342"/>
          </a:xfrm>
          <a:prstGeom prst="rect">
            <a:avLst/>
          </a:prstGeom>
        </p:spPr>
      </p:pic>
      <p:pic>
        <p:nvPicPr>
          <p:cNvPr id="17" name="Resim 16">
            <a:extLst>
              <a:ext uri="{FF2B5EF4-FFF2-40B4-BE49-F238E27FC236}">
                <a16:creationId xmlns:a16="http://schemas.microsoft.com/office/drawing/2014/main" id="{60E8F205-8EFD-4481-8E27-D91C98276031}"/>
              </a:ext>
            </a:extLst>
          </p:cNvPr>
          <p:cNvPicPr>
            <a:picLocks noChangeAspect="1"/>
          </p:cNvPicPr>
          <p:nvPr/>
        </p:nvPicPr>
        <p:blipFill>
          <a:blip r:embed="rId18"/>
          <a:stretch>
            <a:fillRect/>
          </a:stretch>
        </p:blipFill>
        <p:spPr>
          <a:xfrm>
            <a:off x="12862492" y="31324929"/>
            <a:ext cx="4898823" cy="8709018"/>
          </a:xfrm>
          <a:prstGeom prst="rect">
            <a:avLst/>
          </a:prstGeom>
        </p:spPr>
      </p:pic>
      <p:pic>
        <p:nvPicPr>
          <p:cNvPr id="18" name="Resim 17">
            <a:extLst>
              <a:ext uri="{FF2B5EF4-FFF2-40B4-BE49-F238E27FC236}">
                <a16:creationId xmlns:a16="http://schemas.microsoft.com/office/drawing/2014/main" id="{6C7C9E71-B410-4F0E-9824-19097D6FD991}"/>
              </a:ext>
            </a:extLst>
          </p:cNvPr>
          <p:cNvPicPr>
            <a:picLocks noChangeAspect="1"/>
          </p:cNvPicPr>
          <p:nvPr/>
        </p:nvPicPr>
        <p:blipFill>
          <a:blip r:embed="rId19"/>
          <a:stretch>
            <a:fillRect/>
          </a:stretch>
        </p:blipFill>
        <p:spPr>
          <a:xfrm>
            <a:off x="18734489" y="31322536"/>
            <a:ext cx="4942664" cy="8786958"/>
          </a:xfrm>
          <a:prstGeom prst="rect">
            <a:avLst/>
          </a:prstGeom>
        </p:spPr>
      </p:pic>
      <p:pic>
        <p:nvPicPr>
          <p:cNvPr id="19" name="Resim 18">
            <a:extLst>
              <a:ext uri="{FF2B5EF4-FFF2-40B4-BE49-F238E27FC236}">
                <a16:creationId xmlns:a16="http://schemas.microsoft.com/office/drawing/2014/main" id="{5BCB11A9-1BE6-49FE-AAEE-72F224EF4F87}"/>
              </a:ext>
            </a:extLst>
          </p:cNvPr>
          <p:cNvPicPr>
            <a:picLocks noChangeAspect="1"/>
          </p:cNvPicPr>
          <p:nvPr/>
        </p:nvPicPr>
        <p:blipFill>
          <a:blip r:embed="rId20"/>
          <a:stretch>
            <a:fillRect/>
          </a:stretch>
        </p:blipFill>
        <p:spPr>
          <a:xfrm>
            <a:off x="24894695" y="31322536"/>
            <a:ext cx="4898823" cy="8709018"/>
          </a:xfrm>
          <a:prstGeom prst="rect">
            <a:avLst/>
          </a:prstGeom>
        </p:spPr>
      </p:pic>
      <p:pic>
        <p:nvPicPr>
          <p:cNvPr id="23" name="Resim 22">
            <a:extLst>
              <a:ext uri="{FF2B5EF4-FFF2-40B4-BE49-F238E27FC236}">
                <a16:creationId xmlns:a16="http://schemas.microsoft.com/office/drawing/2014/main" id="{05AAD437-894A-440D-97F6-16BE0A702D99}"/>
              </a:ext>
            </a:extLst>
          </p:cNvPr>
          <p:cNvPicPr>
            <a:picLocks noChangeAspect="1"/>
          </p:cNvPicPr>
          <p:nvPr/>
        </p:nvPicPr>
        <p:blipFill>
          <a:blip r:embed="rId21"/>
          <a:stretch>
            <a:fillRect/>
          </a:stretch>
        </p:blipFill>
        <p:spPr>
          <a:xfrm>
            <a:off x="31058944" y="31322536"/>
            <a:ext cx="4898823" cy="8709019"/>
          </a:xfrm>
          <a:prstGeom prst="rect">
            <a:avLst/>
          </a:prstGeom>
        </p:spPr>
      </p:pic>
      <p:pic>
        <p:nvPicPr>
          <p:cNvPr id="25" name="Resim 24">
            <a:extLst>
              <a:ext uri="{FF2B5EF4-FFF2-40B4-BE49-F238E27FC236}">
                <a16:creationId xmlns:a16="http://schemas.microsoft.com/office/drawing/2014/main" id="{6FAB9458-C034-44F8-81DA-94B2FA50309C}"/>
              </a:ext>
            </a:extLst>
          </p:cNvPr>
          <p:cNvPicPr>
            <a:picLocks noChangeAspect="1"/>
          </p:cNvPicPr>
          <p:nvPr/>
        </p:nvPicPr>
        <p:blipFill>
          <a:blip r:embed="rId22"/>
          <a:stretch>
            <a:fillRect/>
          </a:stretch>
        </p:blipFill>
        <p:spPr>
          <a:xfrm>
            <a:off x="12862492" y="40854742"/>
            <a:ext cx="4919255" cy="8745342"/>
          </a:xfrm>
          <a:prstGeom prst="rect">
            <a:avLst/>
          </a:prstGeom>
        </p:spPr>
      </p:pic>
      <p:pic>
        <p:nvPicPr>
          <p:cNvPr id="33" name="Resim 32">
            <a:extLst>
              <a:ext uri="{FF2B5EF4-FFF2-40B4-BE49-F238E27FC236}">
                <a16:creationId xmlns:a16="http://schemas.microsoft.com/office/drawing/2014/main" id="{284A09E6-6B5A-42A6-B66E-1B43151C2A2C}"/>
              </a:ext>
            </a:extLst>
          </p:cNvPr>
          <p:cNvPicPr>
            <a:picLocks noChangeAspect="1"/>
          </p:cNvPicPr>
          <p:nvPr/>
        </p:nvPicPr>
        <p:blipFill>
          <a:blip r:embed="rId23"/>
          <a:stretch>
            <a:fillRect/>
          </a:stretch>
        </p:blipFill>
        <p:spPr>
          <a:xfrm>
            <a:off x="18734488" y="40899078"/>
            <a:ext cx="4885098" cy="8684618"/>
          </a:xfrm>
          <a:prstGeom prst="rect">
            <a:avLst/>
          </a:prstGeom>
        </p:spPr>
      </p:pic>
      <p:pic>
        <p:nvPicPr>
          <p:cNvPr id="35" name="Resim 34">
            <a:extLst>
              <a:ext uri="{FF2B5EF4-FFF2-40B4-BE49-F238E27FC236}">
                <a16:creationId xmlns:a16="http://schemas.microsoft.com/office/drawing/2014/main" id="{55AF47B1-F4CB-47E3-B3BD-C64A4FE44367}"/>
              </a:ext>
            </a:extLst>
          </p:cNvPr>
          <p:cNvPicPr>
            <a:picLocks noChangeAspect="1"/>
          </p:cNvPicPr>
          <p:nvPr/>
        </p:nvPicPr>
        <p:blipFill>
          <a:blip r:embed="rId24"/>
          <a:stretch>
            <a:fillRect/>
          </a:stretch>
        </p:blipFill>
        <p:spPr>
          <a:xfrm>
            <a:off x="24896210" y="40854742"/>
            <a:ext cx="4875414" cy="8667402"/>
          </a:xfrm>
          <a:prstGeom prst="rect">
            <a:avLst/>
          </a:prstGeom>
        </p:spPr>
      </p:pic>
      <p:graphicFrame>
        <p:nvGraphicFramePr>
          <p:cNvPr id="40" name="Tablo 40">
            <a:extLst>
              <a:ext uri="{FF2B5EF4-FFF2-40B4-BE49-F238E27FC236}">
                <a16:creationId xmlns:a16="http://schemas.microsoft.com/office/drawing/2014/main" id="{DD9689EB-9D06-403D-A224-3E1AC6EC35B3}"/>
              </a:ext>
            </a:extLst>
          </p:cNvPr>
          <p:cNvGraphicFramePr>
            <a:graphicFrameLocks noGrp="1"/>
          </p:cNvGraphicFramePr>
          <p:nvPr>
            <p:extLst>
              <p:ext uri="{D42A27DB-BD31-4B8C-83A1-F6EECF244321}">
                <p14:modId xmlns:p14="http://schemas.microsoft.com/office/powerpoint/2010/main" val="2509552156"/>
              </p:ext>
            </p:extLst>
          </p:nvPr>
        </p:nvGraphicFramePr>
        <p:xfrm>
          <a:off x="19104068" y="2135759"/>
          <a:ext cx="10532111" cy="2468880"/>
        </p:xfrm>
        <a:graphic>
          <a:graphicData uri="http://schemas.openxmlformats.org/drawingml/2006/table">
            <a:tbl>
              <a:tblPr firstRow="1" bandRow="1">
                <a:tableStyleId>{5C22544A-7EE6-4342-B048-85BDC9FD1C3A}</a:tableStyleId>
              </a:tblPr>
              <a:tblGrid>
                <a:gridCol w="6229563">
                  <a:extLst>
                    <a:ext uri="{9D8B030D-6E8A-4147-A177-3AD203B41FA5}">
                      <a16:colId xmlns:a16="http://schemas.microsoft.com/office/drawing/2014/main" val="4036577072"/>
                    </a:ext>
                  </a:extLst>
                </a:gridCol>
                <a:gridCol w="574330">
                  <a:extLst>
                    <a:ext uri="{9D8B030D-6E8A-4147-A177-3AD203B41FA5}">
                      <a16:colId xmlns:a16="http://schemas.microsoft.com/office/drawing/2014/main" val="4238738335"/>
                    </a:ext>
                  </a:extLst>
                </a:gridCol>
                <a:gridCol w="3728218">
                  <a:extLst>
                    <a:ext uri="{9D8B030D-6E8A-4147-A177-3AD203B41FA5}">
                      <a16:colId xmlns:a16="http://schemas.microsoft.com/office/drawing/2014/main" val="67158923"/>
                    </a:ext>
                  </a:extLst>
                </a:gridCol>
              </a:tblGrid>
              <a:tr h="370840">
                <a:tc>
                  <a:txBody>
                    <a:bodyPr/>
                    <a:lstStyle/>
                    <a:p>
                      <a:pPr algn="r"/>
                      <a:r>
                        <a:rPr lang="tr-TR" sz="4400" b="0" dirty="0">
                          <a:solidFill>
                            <a:schemeClr val="tx1"/>
                          </a:solidFill>
                        </a:rPr>
                        <a:t>Fatih ASLAN   </a:t>
                      </a:r>
                      <a:endParaRPr lang="tr-TR" sz="4800" b="0" dirty="0">
                        <a:solidFill>
                          <a:schemeClr val="tx1"/>
                        </a:solidFill>
                      </a:endParaRPr>
                    </a:p>
                  </a:txBody>
                  <a:tcPr>
                    <a:noFill/>
                  </a:tcPr>
                </a:tc>
                <a:tc>
                  <a:txBody>
                    <a:bodyPr/>
                    <a:lstStyle/>
                    <a:p>
                      <a:pPr algn="ctr"/>
                      <a:r>
                        <a:rPr lang="tr-TR" sz="4800" b="0" dirty="0">
                          <a:solidFill>
                            <a:schemeClr val="tx1"/>
                          </a:solidFill>
                        </a:rPr>
                        <a:t>-</a:t>
                      </a:r>
                    </a:p>
                  </a:txBody>
                  <a:tcPr>
                    <a:noFill/>
                  </a:tcPr>
                </a:tc>
                <a:tc>
                  <a:txBody>
                    <a:bodyPr/>
                    <a:lstStyle/>
                    <a:p>
                      <a:r>
                        <a:rPr lang="tr-TR" sz="4400" b="0" dirty="0">
                          <a:solidFill>
                            <a:schemeClr val="tx1"/>
                          </a:solidFill>
                        </a:rPr>
                        <a:t>160706023</a:t>
                      </a:r>
                      <a:endParaRPr lang="tr-TR" sz="4800" b="0" dirty="0">
                        <a:solidFill>
                          <a:schemeClr val="tx1"/>
                        </a:solidFill>
                      </a:endParaRPr>
                    </a:p>
                  </a:txBody>
                  <a:tcPr>
                    <a:noFill/>
                  </a:tcPr>
                </a:tc>
                <a:extLst>
                  <a:ext uri="{0D108BD9-81ED-4DB2-BD59-A6C34878D82A}">
                    <a16:rowId xmlns:a16="http://schemas.microsoft.com/office/drawing/2014/main" val="2067994381"/>
                  </a:ext>
                </a:extLst>
              </a:tr>
              <a:tr h="370840">
                <a:tc>
                  <a:txBody>
                    <a:bodyPr/>
                    <a:lstStyle/>
                    <a:p>
                      <a:pPr algn="r"/>
                      <a:r>
                        <a:rPr lang="tr-TR" sz="4400" b="0" dirty="0">
                          <a:solidFill>
                            <a:schemeClr val="tx1"/>
                          </a:solidFill>
                        </a:rPr>
                        <a:t>Ahmet Onur ÇELEBİ</a:t>
                      </a:r>
                      <a:endParaRPr lang="tr-TR" sz="4800" b="0" dirty="0">
                        <a:solidFill>
                          <a:schemeClr val="tx1"/>
                        </a:solidFill>
                      </a:endParaRPr>
                    </a:p>
                  </a:txBody>
                  <a:tcPr>
                    <a:noFill/>
                  </a:tcPr>
                </a:tc>
                <a:tc>
                  <a:txBody>
                    <a:bodyPr/>
                    <a:lstStyle/>
                    <a:p>
                      <a:pPr algn="ctr"/>
                      <a:r>
                        <a:rPr lang="tr-TR" sz="4800" b="0" dirty="0">
                          <a:solidFill>
                            <a:schemeClr val="tx1"/>
                          </a:solidFill>
                        </a:rPr>
                        <a:t>-</a:t>
                      </a:r>
                    </a:p>
                  </a:txBody>
                  <a:tcPr>
                    <a:noFill/>
                  </a:tcPr>
                </a:tc>
                <a:tc>
                  <a:txBody>
                    <a:bodyPr/>
                    <a:lstStyle/>
                    <a:p>
                      <a:r>
                        <a:rPr lang="tr-TR" sz="4400" b="0" dirty="0">
                          <a:solidFill>
                            <a:schemeClr val="tx1"/>
                          </a:solidFill>
                        </a:rPr>
                        <a:t>160706026</a:t>
                      </a:r>
                      <a:endParaRPr lang="tr-TR" sz="4800" b="0" dirty="0">
                        <a:solidFill>
                          <a:schemeClr val="tx1"/>
                        </a:solidFill>
                      </a:endParaRPr>
                    </a:p>
                  </a:txBody>
                  <a:tcPr>
                    <a:noFill/>
                  </a:tcPr>
                </a:tc>
                <a:extLst>
                  <a:ext uri="{0D108BD9-81ED-4DB2-BD59-A6C34878D82A}">
                    <a16:rowId xmlns:a16="http://schemas.microsoft.com/office/drawing/2014/main" val="3338794597"/>
                  </a:ext>
                </a:extLst>
              </a:tr>
              <a:tr h="370840">
                <a:tc>
                  <a:txBody>
                    <a:bodyPr/>
                    <a:lstStyle/>
                    <a:p>
                      <a:pPr algn="r"/>
                      <a:r>
                        <a:rPr lang="tr-TR" sz="4400" b="0" dirty="0">
                          <a:solidFill>
                            <a:schemeClr val="tx1"/>
                          </a:solidFill>
                        </a:rPr>
                        <a:t>Damla ALPAN </a:t>
                      </a:r>
                      <a:endParaRPr lang="tr-TR" sz="4800" b="0" dirty="0">
                        <a:solidFill>
                          <a:schemeClr val="tx1"/>
                        </a:solidFill>
                      </a:endParaRPr>
                    </a:p>
                  </a:txBody>
                  <a:tcPr>
                    <a:noFill/>
                  </a:tcPr>
                </a:tc>
                <a:tc>
                  <a:txBody>
                    <a:bodyPr/>
                    <a:lstStyle/>
                    <a:p>
                      <a:pPr algn="ctr"/>
                      <a:r>
                        <a:rPr lang="tr-TR" sz="4800" b="0" dirty="0">
                          <a:solidFill>
                            <a:schemeClr val="tx1"/>
                          </a:solidFill>
                        </a:rPr>
                        <a:t>-</a:t>
                      </a:r>
                    </a:p>
                  </a:txBody>
                  <a:tcPr>
                    <a:noFill/>
                  </a:tcPr>
                </a:tc>
                <a:tc>
                  <a:txBody>
                    <a:bodyPr/>
                    <a:lstStyle/>
                    <a:p>
                      <a:r>
                        <a:rPr lang="tr-TR" sz="4400" b="0" dirty="0">
                          <a:solidFill>
                            <a:schemeClr val="tx1"/>
                          </a:solidFill>
                        </a:rPr>
                        <a:t>160706030</a:t>
                      </a:r>
                      <a:endParaRPr lang="tr-TR" sz="4800" b="0" dirty="0">
                        <a:solidFill>
                          <a:schemeClr val="tx1"/>
                        </a:solidFill>
                      </a:endParaRPr>
                    </a:p>
                  </a:txBody>
                  <a:tcPr>
                    <a:noFill/>
                  </a:tcPr>
                </a:tc>
                <a:extLst>
                  <a:ext uri="{0D108BD9-81ED-4DB2-BD59-A6C34878D82A}">
                    <a16:rowId xmlns:a16="http://schemas.microsoft.com/office/drawing/2014/main" val="3173443136"/>
                  </a:ext>
                </a:extLst>
              </a:tr>
            </a:tbl>
          </a:graphicData>
        </a:graphic>
      </p:graphicFrame>
      <p:pic>
        <p:nvPicPr>
          <p:cNvPr id="39" name="Resim 38" descr="metin içeren bir resim&#10;&#10;Açıklama otomatik olarak oluşturuldu">
            <a:extLst>
              <a:ext uri="{FF2B5EF4-FFF2-40B4-BE49-F238E27FC236}">
                <a16:creationId xmlns:a16="http://schemas.microsoft.com/office/drawing/2014/main" id="{70164322-E584-4BBB-8F3A-08285EEBF28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058944" y="21717176"/>
            <a:ext cx="4840502" cy="8605337"/>
          </a:xfrm>
          <a:prstGeom prst="rect">
            <a:avLst/>
          </a:prstGeom>
        </p:spPr>
      </p:pic>
      <p:pic>
        <p:nvPicPr>
          <p:cNvPr id="43" name="Resim 42" descr="metin, saat içeren bir resim&#10;&#10;Açıklama otomatik olarak oluşturuldu">
            <a:extLst>
              <a:ext uri="{FF2B5EF4-FFF2-40B4-BE49-F238E27FC236}">
                <a16:creationId xmlns:a16="http://schemas.microsoft.com/office/drawing/2014/main" id="{D4E94BCB-7F97-4FD4-9C15-CB1736D7984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1058944" y="12293605"/>
            <a:ext cx="4840502" cy="8745342"/>
          </a:xfrm>
          <a:prstGeom prst="rect">
            <a:avLst/>
          </a:prstGeom>
        </p:spPr>
      </p:pic>
      <p:sp>
        <p:nvSpPr>
          <p:cNvPr id="41" name="Metin kutusu 40">
            <a:extLst>
              <a:ext uri="{FF2B5EF4-FFF2-40B4-BE49-F238E27FC236}">
                <a16:creationId xmlns:a16="http://schemas.microsoft.com/office/drawing/2014/main" id="{A3AC6F7E-38E3-4718-9F90-82221EEDE74A}"/>
              </a:ext>
            </a:extLst>
          </p:cNvPr>
          <p:cNvSpPr txBox="1"/>
          <p:nvPr/>
        </p:nvSpPr>
        <p:spPr>
          <a:xfrm>
            <a:off x="12862492" y="21073602"/>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2</a:t>
            </a:r>
            <a:r>
              <a:rPr lang="tr-TR" sz="3200" dirty="0">
                <a:effectLst/>
                <a:latin typeface="Calibri" panose="020F0502020204030204" pitchFamily="34" charset="0"/>
                <a:ea typeface="Calibri" panose="020F0502020204030204" pitchFamily="34" charset="0"/>
                <a:cs typeface="Calibri" panose="020F0502020204030204" pitchFamily="34" charset="0"/>
              </a:rPr>
              <a:t>: Giriş sayfası</a:t>
            </a:r>
          </a:p>
        </p:txBody>
      </p:sp>
      <p:sp>
        <p:nvSpPr>
          <p:cNvPr id="45" name="Metin kutusu 44">
            <a:extLst>
              <a:ext uri="{FF2B5EF4-FFF2-40B4-BE49-F238E27FC236}">
                <a16:creationId xmlns:a16="http://schemas.microsoft.com/office/drawing/2014/main" id="{5A8E63A6-6C32-4DD8-9719-72F8E4009449}"/>
              </a:ext>
            </a:extLst>
          </p:cNvPr>
          <p:cNvSpPr txBox="1"/>
          <p:nvPr/>
        </p:nvSpPr>
        <p:spPr>
          <a:xfrm>
            <a:off x="12864972" y="30691357"/>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6</a:t>
            </a:r>
            <a:r>
              <a:rPr lang="tr-TR" sz="3200" dirty="0">
                <a:effectLst/>
                <a:latin typeface="Calibri" panose="020F0502020204030204" pitchFamily="34" charset="0"/>
                <a:ea typeface="Calibri" panose="020F0502020204030204" pitchFamily="34" charset="0"/>
                <a:cs typeface="Calibri" panose="020F0502020204030204" pitchFamily="34" charset="0"/>
              </a:rPr>
              <a:t>: Takvim sayfası</a:t>
            </a:r>
          </a:p>
        </p:txBody>
      </p:sp>
      <p:sp>
        <p:nvSpPr>
          <p:cNvPr id="46" name="Metin kutusu 45">
            <a:extLst>
              <a:ext uri="{FF2B5EF4-FFF2-40B4-BE49-F238E27FC236}">
                <a16:creationId xmlns:a16="http://schemas.microsoft.com/office/drawing/2014/main" id="{791C2692-ACBF-4639-B6DD-3C3EDE777F35}"/>
              </a:ext>
            </a:extLst>
          </p:cNvPr>
          <p:cNvSpPr txBox="1"/>
          <p:nvPr/>
        </p:nvSpPr>
        <p:spPr>
          <a:xfrm>
            <a:off x="18734489" y="21143458"/>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3</a:t>
            </a:r>
            <a:r>
              <a:rPr lang="tr-TR" sz="3200" dirty="0">
                <a:effectLst/>
                <a:latin typeface="Calibri" panose="020F0502020204030204" pitchFamily="34" charset="0"/>
                <a:ea typeface="Calibri" panose="020F0502020204030204" pitchFamily="34" charset="0"/>
                <a:cs typeface="Calibri" panose="020F0502020204030204" pitchFamily="34" charset="0"/>
              </a:rPr>
              <a:t>: Kayıt sayfası</a:t>
            </a:r>
          </a:p>
        </p:txBody>
      </p:sp>
      <p:sp>
        <p:nvSpPr>
          <p:cNvPr id="47" name="Metin kutusu 46">
            <a:extLst>
              <a:ext uri="{FF2B5EF4-FFF2-40B4-BE49-F238E27FC236}">
                <a16:creationId xmlns:a16="http://schemas.microsoft.com/office/drawing/2014/main" id="{56AD693A-7C99-4735-8E6D-56C495375B22}"/>
              </a:ext>
            </a:extLst>
          </p:cNvPr>
          <p:cNvSpPr txBox="1"/>
          <p:nvPr/>
        </p:nvSpPr>
        <p:spPr>
          <a:xfrm>
            <a:off x="24884742" y="21165579"/>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4</a:t>
            </a:r>
            <a:r>
              <a:rPr lang="tr-TR" sz="3200" dirty="0">
                <a:effectLst/>
                <a:latin typeface="Calibri" panose="020F0502020204030204" pitchFamily="34" charset="0"/>
                <a:ea typeface="Calibri" panose="020F0502020204030204" pitchFamily="34" charset="0"/>
                <a:cs typeface="Calibri" panose="020F0502020204030204" pitchFamily="34" charset="0"/>
              </a:rPr>
              <a:t>: Ana sayfa</a:t>
            </a:r>
          </a:p>
        </p:txBody>
      </p:sp>
      <p:sp>
        <p:nvSpPr>
          <p:cNvPr id="48" name="Metin kutusu 47">
            <a:extLst>
              <a:ext uri="{FF2B5EF4-FFF2-40B4-BE49-F238E27FC236}">
                <a16:creationId xmlns:a16="http://schemas.microsoft.com/office/drawing/2014/main" id="{718958B3-5066-408D-B7AB-B0D231D2CC21}"/>
              </a:ext>
            </a:extLst>
          </p:cNvPr>
          <p:cNvSpPr txBox="1"/>
          <p:nvPr/>
        </p:nvSpPr>
        <p:spPr>
          <a:xfrm>
            <a:off x="31058944" y="21106224"/>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5</a:t>
            </a:r>
            <a:r>
              <a:rPr lang="tr-TR" sz="3200" dirty="0">
                <a:effectLst/>
                <a:latin typeface="Calibri" panose="020F0502020204030204" pitchFamily="34" charset="0"/>
                <a:ea typeface="Calibri" panose="020F0502020204030204" pitchFamily="34" charset="0"/>
                <a:cs typeface="Calibri" panose="020F0502020204030204" pitchFamily="34" charset="0"/>
              </a:rPr>
              <a:t>: Alarm sayfası</a:t>
            </a:r>
          </a:p>
        </p:txBody>
      </p:sp>
      <p:sp>
        <p:nvSpPr>
          <p:cNvPr id="49" name="Metin kutusu 48">
            <a:extLst>
              <a:ext uri="{FF2B5EF4-FFF2-40B4-BE49-F238E27FC236}">
                <a16:creationId xmlns:a16="http://schemas.microsoft.com/office/drawing/2014/main" id="{ADFAFDB2-C407-4A64-9451-328A7E68FBD9}"/>
              </a:ext>
            </a:extLst>
          </p:cNvPr>
          <p:cNvSpPr txBox="1"/>
          <p:nvPr/>
        </p:nvSpPr>
        <p:spPr>
          <a:xfrm>
            <a:off x="18734488" y="30692560"/>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7</a:t>
            </a:r>
            <a:r>
              <a:rPr lang="tr-TR" sz="3200" dirty="0">
                <a:effectLst/>
                <a:latin typeface="Calibri" panose="020F0502020204030204" pitchFamily="34" charset="0"/>
                <a:ea typeface="Calibri" panose="020F0502020204030204" pitchFamily="34" charset="0"/>
                <a:cs typeface="Calibri" panose="020F0502020204030204" pitchFamily="34" charset="0"/>
              </a:rPr>
              <a:t>: Kamera</a:t>
            </a:r>
          </a:p>
        </p:txBody>
      </p:sp>
      <p:sp>
        <p:nvSpPr>
          <p:cNvPr id="50" name="Metin kutusu 49">
            <a:extLst>
              <a:ext uri="{FF2B5EF4-FFF2-40B4-BE49-F238E27FC236}">
                <a16:creationId xmlns:a16="http://schemas.microsoft.com/office/drawing/2014/main" id="{300408C1-1BEE-4BD2-B6D1-CDE7632D033D}"/>
              </a:ext>
            </a:extLst>
          </p:cNvPr>
          <p:cNvSpPr txBox="1"/>
          <p:nvPr/>
        </p:nvSpPr>
        <p:spPr>
          <a:xfrm>
            <a:off x="24884741" y="30695382"/>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8</a:t>
            </a:r>
            <a:r>
              <a:rPr lang="tr-TR" sz="3200" dirty="0">
                <a:effectLst/>
                <a:latin typeface="Calibri" panose="020F0502020204030204" pitchFamily="34" charset="0"/>
                <a:ea typeface="Calibri" panose="020F0502020204030204" pitchFamily="34" charset="0"/>
                <a:cs typeface="Calibri" panose="020F0502020204030204" pitchFamily="34" charset="0"/>
              </a:rPr>
              <a:t>: Sesli Komut</a:t>
            </a:r>
          </a:p>
        </p:txBody>
      </p:sp>
      <p:sp>
        <p:nvSpPr>
          <p:cNvPr id="51" name="Metin kutusu 50">
            <a:extLst>
              <a:ext uri="{FF2B5EF4-FFF2-40B4-BE49-F238E27FC236}">
                <a16:creationId xmlns:a16="http://schemas.microsoft.com/office/drawing/2014/main" id="{8EF57F4D-1EDF-4C29-A757-1EDEF8DCBB73}"/>
              </a:ext>
            </a:extLst>
          </p:cNvPr>
          <p:cNvSpPr txBox="1"/>
          <p:nvPr/>
        </p:nvSpPr>
        <p:spPr>
          <a:xfrm>
            <a:off x="31058944" y="30602695"/>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9</a:t>
            </a:r>
            <a:r>
              <a:rPr lang="tr-TR" sz="3200" dirty="0">
                <a:effectLst/>
                <a:latin typeface="Calibri" panose="020F0502020204030204" pitchFamily="34" charset="0"/>
                <a:ea typeface="Calibri" panose="020F0502020204030204" pitchFamily="34" charset="0"/>
                <a:cs typeface="Calibri" panose="020F0502020204030204" pitchFamily="34" charset="0"/>
              </a:rPr>
              <a:t>: Fıkra sayfası</a:t>
            </a:r>
          </a:p>
        </p:txBody>
      </p:sp>
      <p:sp>
        <p:nvSpPr>
          <p:cNvPr id="53" name="Metin kutusu 52">
            <a:extLst>
              <a:ext uri="{FF2B5EF4-FFF2-40B4-BE49-F238E27FC236}">
                <a16:creationId xmlns:a16="http://schemas.microsoft.com/office/drawing/2014/main" id="{F7467857-9298-4AF8-9397-BF4EB5FE6E43}"/>
              </a:ext>
            </a:extLst>
          </p:cNvPr>
          <p:cNvSpPr txBox="1"/>
          <p:nvPr/>
        </p:nvSpPr>
        <p:spPr>
          <a:xfrm>
            <a:off x="12782731" y="40197519"/>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10</a:t>
            </a:r>
            <a:r>
              <a:rPr lang="tr-TR" sz="3200" dirty="0">
                <a:effectLst/>
                <a:latin typeface="Calibri" panose="020F0502020204030204" pitchFamily="34" charset="0"/>
                <a:ea typeface="Calibri" panose="020F0502020204030204" pitchFamily="34" charset="0"/>
                <a:cs typeface="Calibri" panose="020F0502020204030204" pitchFamily="34" charset="0"/>
              </a:rPr>
              <a:t>: İlaç sayfası</a:t>
            </a:r>
          </a:p>
        </p:txBody>
      </p:sp>
      <p:sp>
        <p:nvSpPr>
          <p:cNvPr id="54" name="Metin kutusu 53">
            <a:extLst>
              <a:ext uri="{FF2B5EF4-FFF2-40B4-BE49-F238E27FC236}">
                <a16:creationId xmlns:a16="http://schemas.microsoft.com/office/drawing/2014/main" id="{1BA138CE-49B6-4659-BA50-343BDD0A51FC}"/>
              </a:ext>
            </a:extLst>
          </p:cNvPr>
          <p:cNvSpPr txBox="1"/>
          <p:nvPr/>
        </p:nvSpPr>
        <p:spPr>
          <a:xfrm>
            <a:off x="18705481" y="40269286"/>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11</a:t>
            </a:r>
            <a:r>
              <a:rPr lang="tr-TR" sz="3200" dirty="0">
                <a:effectLst/>
                <a:latin typeface="Calibri" panose="020F0502020204030204" pitchFamily="34" charset="0"/>
                <a:ea typeface="Calibri" panose="020F0502020204030204" pitchFamily="34" charset="0"/>
                <a:cs typeface="Calibri" panose="020F0502020204030204" pitchFamily="34" charset="0"/>
              </a:rPr>
              <a:t>: İlaç listesi sayfası</a:t>
            </a:r>
          </a:p>
        </p:txBody>
      </p:sp>
      <p:sp>
        <p:nvSpPr>
          <p:cNvPr id="55" name="Metin kutusu 54">
            <a:extLst>
              <a:ext uri="{FF2B5EF4-FFF2-40B4-BE49-F238E27FC236}">
                <a16:creationId xmlns:a16="http://schemas.microsoft.com/office/drawing/2014/main" id="{27802846-0961-4AC5-AFF5-6EBF6C8F95E4}"/>
              </a:ext>
            </a:extLst>
          </p:cNvPr>
          <p:cNvSpPr txBox="1"/>
          <p:nvPr/>
        </p:nvSpPr>
        <p:spPr>
          <a:xfrm>
            <a:off x="24894695" y="40222122"/>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12</a:t>
            </a:r>
            <a:r>
              <a:rPr lang="tr-TR" sz="3200" dirty="0">
                <a:effectLst/>
                <a:latin typeface="Calibri" panose="020F0502020204030204" pitchFamily="34" charset="0"/>
                <a:ea typeface="Calibri" panose="020F0502020204030204" pitchFamily="34" charset="0"/>
                <a:cs typeface="Calibri" panose="020F0502020204030204" pitchFamily="34" charset="0"/>
              </a:rPr>
              <a:t>: Aktivite sayfası</a:t>
            </a:r>
          </a:p>
        </p:txBody>
      </p:sp>
      <p:sp>
        <p:nvSpPr>
          <p:cNvPr id="56" name="Metin kutusu 55">
            <a:extLst>
              <a:ext uri="{FF2B5EF4-FFF2-40B4-BE49-F238E27FC236}">
                <a16:creationId xmlns:a16="http://schemas.microsoft.com/office/drawing/2014/main" id="{F9E903B5-FFED-4306-AF57-AFE9C8DC9894}"/>
              </a:ext>
            </a:extLst>
          </p:cNvPr>
          <p:cNvSpPr txBox="1"/>
          <p:nvPr/>
        </p:nvSpPr>
        <p:spPr>
          <a:xfrm>
            <a:off x="31058943" y="40197519"/>
            <a:ext cx="530750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13</a:t>
            </a:r>
            <a:r>
              <a:rPr lang="tr-TR" sz="3200" dirty="0">
                <a:effectLst/>
                <a:latin typeface="Calibri" panose="020F0502020204030204" pitchFamily="34" charset="0"/>
                <a:ea typeface="Calibri" panose="020F0502020204030204" pitchFamily="34" charset="0"/>
                <a:cs typeface="Calibri" panose="020F0502020204030204" pitchFamily="34" charset="0"/>
              </a:rPr>
              <a:t>: Aktivite listesi sayfası</a:t>
            </a:r>
          </a:p>
        </p:txBody>
      </p:sp>
      <p:sp>
        <p:nvSpPr>
          <p:cNvPr id="57" name="Metin kutusu 56">
            <a:extLst>
              <a:ext uri="{FF2B5EF4-FFF2-40B4-BE49-F238E27FC236}">
                <a16:creationId xmlns:a16="http://schemas.microsoft.com/office/drawing/2014/main" id="{0884E5CF-F360-4B27-A456-7E4B207D736D}"/>
              </a:ext>
            </a:extLst>
          </p:cNvPr>
          <p:cNvSpPr txBox="1"/>
          <p:nvPr/>
        </p:nvSpPr>
        <p:spPr>
          <a:xfrm>
            <a:off x="12862492" y="49815274"/>
            <a:ext cx="4809627"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14</a:t>
            </a:r>
            <a:r>
              <a:rPr lang="tr-TR" sz="3200" dirty="0">
                <a:effectLst/>
                <a:latin typeface="Calibri" panose="020F0502020204030204" pitchFamily="34" charset="0"/>
                <a:ea typeface="Calibri" panose="020F0502020204030204" pitchFamily="34" charset="0"/>
                <a:cs typeface="Calibri" panose="020F0502020204030204" pitchFamily="34" charset="0"/>
              </a:rPr>
              <a:t>: Öğünler sayfası</a:t>
            </a:r>
          </a:p>
        </p:txBody>
      </p:sp>
      <p:sp>
        <p:nvSpPr>
          <p:cNvPr id="58" name="Metin kutusu 57">
            <a:extLst>
              <a:ext uri="{FF2B5EF4-FFF2-40B4-BE49-F238E27FC236}">
                <a16:creationId xmlns:a16="http://schemas.microsoft.com/office/drawing/2014/main" id="{94F42377-F0FB-4294-9DDA-03D10A249B09}"/>
              </a:ext>
            </a:extLst>
          </p:cNvPr>
          <p:cNvSpPr txBox="1"/>
          <p:nvPr/>
        </p:nvSpPr>
        <p:spPr>
          <a:xfrm>
            <a:off x="18705481" y="49785870"/>
            <a:ext cx="5164169"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15</a:t>
            </a:r>
            <a:r>
              <a:rPr lang="tr-TR" sz="3200" dirty="0">
                <a:effectLst/>
                <a:latin typeface="Calibri" panose="020F0502020204030204" pitchFamily="34" charset="0"/>
                <a:ea typeface="Calibri" panose="020F0502020204030204" pitchFamily="34" charset="0"/>
                <a:cs typeface="Calibri" panose="020F0502020204030204" pitchFamily="34" charset="0"/>
              </a:rPr>
              <a:t>: Yemek listesi sayfası</a:t>
            </a:r>
          </a:p>
        </p:txBody>
      </p:sp>
      <p:sp>
        <p:nvSpPr>
          <p:cNvPr id="59" name="Metin kutusu 58">
            <a:extLst>
              <a:ext uri="{FF2B5EF4-FFF2-40B4-BE49-F238E27FC236}">
                <a16:creationId xmlns:a16="http://schemas.microsoft.com/office/drawing/2014/main" id="{C7835DEA-F7C4-4D09-B18C-F10932C4BB06}"/>
              </a:ext>
            </a:extLst>
          </p:cNvPr>
          <p:cNvSpPr txBox="1"/>
          <p:nvPr/>
        </p:nvSpPr>
        <p:spPr>
          <a:xfrm>
            <a:off x="24894695" y="49785870"/>
            <a:ext cx="5509105" cy="595932"/>
          </a:xfrm>
          <a:prstGeom prst="rect">
            <a:avLst/>
          </a:prstGeom>
          <a:noFill/>
        </p:spPr>
        <p:txBody>
          <a:bodyPr wrap="square">
            <a:spAutoFit/>
          </a:bodyPr>
          <a:lstStyle/>
          <a:p>
            <a:pPr marL="0" marR="0">
              <a:lnSpc>
                <a:spcPct val="107000"/>
              </a:lnSpc>
              <a:spcBef>
                <a:spcPts val="0"/>
              </a:spcBef>
              <a:spcAft>
                <a:spcPts val="800"/>
              </a:spcAft>
            </a:pPr>
            <a:r>
              <a:rPr lang="tr-TR" sz="3200" b="1" dirty="0">
                <a:effectLst/>
                <a:latin typeface="Calibri" panose="020F0502020204030204" pitchFamily="34" charset="0"/>
                <a:ea typeface="Calibri" panose="020F0502020204030204" pitchFamily="34" charset="0"/>
                <a:cs typeface="Calibri" panose="020F0502020204030204" pitchFamily="34" charset="0"/>
              </a:rPr>
              <a:t>Şekil </a:t>
            </a:r>
            <a:r>
              <a:rPr lang="tr-TR" sz="3200" b="1" dirty="0">
                <a:latin typeface="Calibri" panose="020F0502020204030204" pitchFamily="34" charset="0"/>
                <a:ea typeface="Calibri" panose="020F0502020204030204" pitchFamily="34" charset="0"/>
                <a:cs typeface="Calibri" panose="020F0502020204030204" pitchFamily="34" charset="0"/>
              </a:rPr>
              <a:t>16</a:t>
            </a:r>
            <a:r>
              <a:rPr lang="tr-TR" sz="3200" dirty="0">
                <a:effectLst/>
                <a:latin typeface="Calibri" panose="020F0502020204030204" pitchFamily="34" charset="0"/>
                <a:ea typeface="Calibri" panose="020F0502020204030204" pitchFamily="34" charset="0"/>
                <a:cs typeface="Calibri" panose="020F0502020204030204" pitchFamily="34" charset="0"/>
              </a:rPr>
              <a:t>: Çekmece görünümü</a:t>
            </a:r>
          </a:p>
        </p:txBody>
      </p:sp>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988</TotalTime>
  <Words>759</Words>
  <Application>Microsoft Office PowerPoint</Application>
  <PresentationFormat>Özel</PresentationFormat>
  <Paragraphs>106</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AHMET  ONURÇELEBİ</cp:lastModifiedBy>
  <cp:revision>37</cp:revision>
  <dcterms:created xsi:type="dcterms:W3CDTF">2021-04-16T10:58:52Z</dcterms:created>
  <dcterms:modified xsi:type="dcterms:W3CDTF">2021-06-04T11:06:19Z</dcterms:modified>
</cp:coreProperties>
</file>