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51206400" cy="512064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28" userDrawn="1">
          <p15:clr>
            <a:srgbClr val="A4A3A4"/>
          </p15:clr>
        </p15:guide>
        <p15:guide id="2" pos="161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061" autoAdjust="0"/>
    <p:restoredTop sz="94660"/>
  </p:normalViewPr>
  <p:slideViewPr>
    <p:cSldViewPr snapToGrid="0" showGuides="1">
      <p:cViewPr>
        <p:scale>
          <a:sx n="49" d="100"/>
          <a:sy n="49" d="100"/>
        </p:scale>
        <p:origin x="-1464" y="-1104"/>
      </p:cViewPr>
      <p:guideLst>
        <p:guide orient="horz" pos="16128"/>
        <p:guide pos="16128"/>
      </p:guideLst>
    </p:cSldViewPr>
  </p:slideViewPr>
  <p:notesTextViewPr>
    <p:cViewPr>
      <p:scale>
        <a:sx n="1" d="1"/>
        <a:sy n="1" d="1"/>
      </p:scale>
      <p:origin x="0" y="0"/>
    </p:cViewPr>
  </p:notesTextViewPr>
  <p:gridSpacing cx="180000" cy="1800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8380311"/>
            <a:ext cx="43525440" cy="17827413"/>
          </a:xfrm>
        </p:spPr>
        <p:txBody>
          <a:bodyPr anchor="b"/>
          <a:lstStyle>
            <a:lvl1pPr algn="ctr">
              <a:defRPr sz="33600"/>
            </a:lvl1pPr>
          </a:lstStyle>
          <a:p>
            <a:r>
              <a:rPr lang="tr-TR"/>
              <a:t>Asıl başlık stili için tıklatın</a:t>
            </a:r>
            <a:endParaRPr lang="en-US" dirty="0"/>
          </a:p>
        </p:txBody>
      </p:sp>
      <p:sp>
        <p:nvSpPr>
          <p:cNvPr id="3" name="Subtitle 2"/>
          <p:cNvSpPr>
            <a:spLocks noGrp="1"/>
          </p:cNvSpPr>
          <p:nvPr>
            <p:ph type="subTitle" idx="1"/>
          </p:nvPr>
        </p:nvSpPr>
        <p:spPr>
          <a:xfrm>
            <a:off x="6400800" y="26895217"/>
            <a:ext cx="38404800" cy="12363023"/>
          </a:xfrm>
        </p:spPr>
        <p:txBody>
          <a:bodyPr/>
          <a:lstStyle>
            <a:lvl1pPr marL="0" indent="0" algn="ctr">
              <a:buNone/>
              <a:defRPr sz="13440"/>
            </a:lvl1pPr>
            <a:lvl2pPr marL="2560320" indent="0" algn="ctr">
              <a:buNone/>
              <a:defRPr sz="11200"/>
            </a:lvl2pPr>
            <a:lvl3pPr marL="5120640" indent="0" algn="ctr">
              <a:buNone/>
              <a:defRPr sz="10080"/>
            </a:lvl3pPr>
            <a:lvl4pPr marL="7680960" indent="0" algn="ctr">
              <a:buNone/>
              <a:defRPr sz="8960"/>
            </a:lvl4pPr>
            <a:lvl5pPr marL="10241280" indent="0" algn="ctr">
              <a:buNone/>
              <a:defRPr sz="8960"/>
            </a:lvl5pPr>
            <a:lvl6pPr marL="12801600" indent="0" algn="ctr">
              <a:buNone/>
              <a:defRPr sz="8960"/>
            </a:lvl6pPr>
            <a:lvl7pPr marL="15361920" indent="0" algn="ctr">
              <a:buNone/>
              <a:defRPr sz="8960"/>
            </a:lvl7pPr>
            <a:lvl8pPr marL="17922240" indent="0" algn="ctr">
              <a:buNone/>
              <a:defRPr sz="8960"/>
            </a:lvl8pPr>
            <a:lvl9pPr marL="20482560" indent="0" algn="ctr">
              <a:buNone/>
              <a:defRPr sz="896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8866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26754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726267"/>
            <a:ext cx="11041380" cy="43395057"/>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3520443" y="2726267"/>
            <a:ext cx="32484060" cy="4339505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6093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02B7C35-BD45-4009-8414-B331CA31B834}" type="datetimeFigureOut">
              <a:rPr lang="en-US" smtClean="0"/>
              <a:t>6/14/21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40111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493773" y="12766055"/>
            <a:ext cx="44165520" cy="21300436"/>
          </a:xfrm>
        </p:spPr>
        <p:txBody>
          <a:bodyPr anchor="b"/>
          <a:lstStyle>
            <a:lvl1pPr>
              <a:defRPr sz="33600"/>
            </a:lvl1pPr>
          </a:lstStyle>
          <a:p>
            <a:r>
              <a:rPr lang="tr-TR"/>
              <a:t>Asıl başlık stili için tıklatın</a:t>
            </a:r>
            <a:endParaRPr lang="en-US" dirty="0"/>
          </a:p>
        </p:txBody>
      </p:sp>
      <p:sp>
        <p:nvSpPr>
          <p:cNvPr id="3" name="Text Placeholder 2"/>
          <p:cNvSpPr>
            <a:spLocks noGrp="1"/>
          </p:cNvSpPr>
          <p:nvPr>
            <p:ph type="body" idx="1"/>
          </p:nvPr>
        </p:nvSpPr>
        <p:spPr>
          <a:xfrm>
            <a:off x="3493773" y="34268002"/>
            <a:ext cx="44165520" cy="11201396"/>
          </a:xfrm>
        </p:spPr>
        <p:txBody>
          <a:bodyPr/>
          <a:lstStyle>
            <a:lvl1pPr marL="0" indent="0">
              <a:buNone/>
              <a:defRPr sz="13440">
                <a:solidFill>
                  <a:schemeClr val="tx1"/>
                </a:solidFill>
              </a:defRPr>
            </a:lvl1pPr>
            <a:lvl2pPr marL="2560320" indent="0">
              <a:buNone/>
              <a:defRPr sz="11200">
                <a:solidFill>
                  <a:schemeClr val="tx1">
                    <a:tint val="75000"/>
                  </a:schemeClr>
                </a:solidFill>
              </a:defRPr>
            </a:lvl2pPr>
            <a:lvl3pPr marL="5120640" indent="0">
              <a:buNone/>
              <a:defRPr sz="10080">
                <a:solidFill>
                  <a:schemeClr val="tx1">
                    <a:tint val="75000"/>
                  </a:schemeClr>
                </a:solidFill>
              </a:defRPr>
            </a:lvl3pPr>
            <a:lvl4pPr marL="7680960" indent="0">
              <a:buNone/>
              <a:defRPr sz="8960">
                <a:solidFill>
                  <a:schemeClr val="tx1">
                    <a:tint val="75000"/>
                  </a:schemeClr>
                </a:solidFill>
              </a:defRPr>
            </a:lvl4pPr>
            <a:lvl5pPr marL="10241280" indent="0">
              <a:buNone/>
              <a:defRPr sz="8960">
                <a:solidFill>
                  <a:schemeClr val="tx1">
                    <a:tint val="75000"/>
                  </a:schemeClr>
                </a:solidFill>
              </a:defRPr>
            </a:lvl5pPr>
            <a:lvl6pPr marL="12801600" indent="0">
              <a:buNone/>
              <a:defRPr sz="8960">
                <a:solidFill>
                  <a:schemeClr val="tx1">
                    <a:tint val="75000"/>
                  </a:schemeClr>
                </a:solidFill>
              </a:defRPr>
            </a:lvl6pPr>
            <a:lvl7pPr marL="15361920" indent="0">
              <a:buNone/>
              <a:defRPr sz="8960">
                <a:solidFill>
                  <a:schemeClr val="tx1">
                    <a:tint val="75000"/>
                  </a:schemeClr>
                </a:solidFill>
              </a:defRPr>
            </a:lvl7pPr>
            <a:lvl8pPr marL="17922240" indent="0">
              <a:buNone/>
              <a:defRPr sz="8960">
                <a:solidFill>
                  <a:schemeClr val="tx1">
                    <a:tint val="75000"/>
                  </a:schemeClr>
                </a:solidFill>
              </a:defRPr>
            </a:lvl8pPr>
            <a:lvl9pPr marL="20482560" indent="0">
              <a:buNone/>
              <a:defRPr sz="896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002B7C35-BD45-4009-8414-B331CA31B834}" type="datetimeFigureOut">
              <a:rPr lang="en-US" smtClean="0"/>
              <a:t>6/14/21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2615354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3520440" y="13631334"/>
            <a:ext cx="21762720" cy="324899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25923240" y="13631334"/>
            <a:ext cx="21762720" cy="324899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02B7C35-BD45-4009-8414-B331CA31B834}" type="datetimeFigureOut">
              <a:rPr lang="en-US" smtClean="0"/>
              <a:t>6/14/21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43317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3527110" y="2726278"/>
            <a:ext cx="44165520" cy="989753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3527115" y="12552684"/>
            <a:ext cx="21662704" cy="6151876"/>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tr-TR"/>
              <a:t>Asıl metin stillerini düzenle</a:t>
            </a:r>
          </a:p>
        </p:txBody>
      </p:sp>
      <p:sp>
        <p:nvSpPr>
          <p:cNvPr id="4" name="Content Placeholder 3"/>
          <p:cNvSpPr>
            <a:spLocks noGrp="1"/>
          </p:cNvSpPr>
          <p:nvPr>
            <p:ph sz="half" idx="2"/>
          </p:nvPr>
        </p:nvSpPr>
        <p:spPr>
          <a:xfrm>
            <a:off x="3527115" y="18704560"/>
            <a:ext cx="21662704" cy="275115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25923243" y="12552684"/>
            <a:ext cx="21769390" cy="6151876"/>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tr-TR"/>
              <a:t>Asıl metin stillerini düzenle</a:t>
            </a:r>
          </a:p>
        </p:txBody>
      </p:sp>
      <p:sp>
        <p:nvSpPr>
          <p:cNvPr id="6" name="Content Placeholder 5"/>
          <p:cNvSpPr>
            <a:spLocks noGrp="1"/>
          </p:cNvSpPr>
          <p:nvPr>
            <p:ph sz="quarter" idx="4"/>
          </p:nvPr>
        </p:nvSpPr>
        <p:spPr>
          <a:xfrm>
            <a:off x="25923243" y="18704560"/>
            <a:ext cx="21769390" cy="2751159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02B7C35-BD45-4009-8414-B331CA31B834}" type="datetimeFigureOut">
              <a:rPr lang="en-US" smtClean="0"/>
              <a:t>6/14/21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247396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002B7C35-BD45-4009-8414-B331CA31B834}" type="datetimeFigureOut">
              <a:rPr lang="en-US" smtClean="0"/>
              <a:t>6/14/21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2609830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2B7C35-BD45-4009-8414-B331CA31B834}" type="datetimeFigureOut">
              <a:rPr lang="en-US" smtClean="0"/>
              <a:t>6/14/21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348544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527110" y="3413760"/>
            <a:ext cx="16515397" cy="11948160"/>
          </a:xfrm>
        </p:spPr>
        <p:txBody>
          <a:bodyPr anchor="b"/>
          <a:lstStyle>
            <a:lvl1pPr>
              <a:defRPr sz="17920"/>
            </a:lvl1pPr>
          </a:lstStyle>
          <a:p>
            <a:r>
              <a:rPr lang="tr-TR"/>
              <a:t>Asıl başlık stili için tıklatın</a:t>
            </a:r>
            <a:endParaRPr lang="en-US" dirty="0"/>
          </a:p>
        </p:txBody>
      </p:sp>
      <p:sp>
        <p:nvSpPr>
          <p:cNvPr id="3" name="Content Placeholder 2"/>
          <p:cNvSpPr>
            <a:spLocks noGrp="1"/>
          </p:cNvSpPr>
          <p:nvPr>
            <p:ph idx="1"/>
          </p:nvPr>
        </p:nvSpPr>
        <p:spPr>
          <a:xfrm>
            <a:off x="21769390" y="7372785"/>
            <a:ext cx="25923240" cy="36389733"/>
          </a:xfrm>
        </p:spPr>
        <p:txBody>
          <a:bodyPr/>
          <a:lstStyle>
            <a:lvl1pPr>
              <a:defRPr sz="17920"/>
            </a:lvl1pPr>
            <a:lvl2pPr>
              <a:defRPr sz="15680"/>
            </a:lvl2pPr>
            <a:lvl3pPr>
              <a:defRPr sz="13440"/>
            </a:lvl3pPr>
            <a:lvl4pPr>
              <a:defRPr sz="11200"/>
            </a:lvl4pPr>
            <a:lvl5pPr>
              <a:defRPr sz="11200"/>
            </a:lvl5pPr>
            <a:lvl6pPr>
              <a:defRPr sz="11200"/>
            </a:lvl6pPr>
            <a:lvl7pPr>
              <a:defRPr sz="11200"/>
            </a:lvl7pPr>
            <a:lvl8pPr>
              <a:defRPr sz="11200"/>
            </a:lvl8pPr>
            <a:lvl9pPr>
              <a:defRPr sz="1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527110" y="15361920"/>
            <a:ext cx="16515397" cy="28459857"/>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tr-TR"/>
              <a:t>Asıl metin stillerini düzenle</a:t>
            </a:r>
          </a:p>
        </p:txBody>
      </p:sp>
      <p:sp>
        <p:nvSpPr>
          <p:cNvPr id="5" name="Date Placeholder 4"/>
          <p:cNvSpPr>
            <a:spLocks noGrp="1"/>
          </p:cNvSpPr>
          <p:nvPr>
            <p:ph type="dt" sz="half" idx="10"/>
          </p:nvPr>
        </p:nvSpPr>
        <p:spPr/>
        <p:txBody>
          <a:bodyPr/>
          <a:lstStyle/>
          <a:p>
            <a:fld id="{002B7C35-BD45-4009-8414-B331CA31B834}" type="datetimeFigureOut">
              <a:rPr lang="en-US" smtClean="0"/>
              <a:t>6/14/21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3937132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527110" y="3413760"/>
            <a:ext cx="16515397" cy="11948160"/>
          </a:xfrm>
        </p:spPr>
        <p:txBody>
          <a:bodyPr anchor="b"/>
          <a:lstStyle>
            <a:lvl1pPr>
              <a:defRPr sz="1792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1769390" y="7372785"/>
            <a:ext cx="25923240" cy="36389733"/>
          </a:xfrm>
        </p:spPr>
        <p:txBody>
          <a:bodyPr anchor="t"/>
          <a:lstStyle>
            <a:lvl1pPr marL="0" indent="0">
              <a:buNone/>
              <a:defRPr sz="17920"/>
            </a:lvl1pPr>
            <a:lvl2pPr marL="2560320" indent="0">
              <a:buNone/>
              <a:defRPr sz="15680"/>
            </a:lvl2pPr>
            <a:lvl3pPr marL="5120640" indent="0">
              <a:buNone/>
              <a:defRPr sz="1344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r>
              <a:rPr lang="tr-TR"/>
              <a:t>Resim eklemek için simgeyi tıklatın</a:t>
            </a:r>
            <a:endParaRPr lang="en-US" dirty="0"/>
          </a:p>
        </p:txBody>
      </p:sp>
      <p:sp>
        <p:nvSpPr>
          <p:cNvPr id="4" name="Text Placeholder 3"/>
          <p:cNvSpPr>
            <a:spLocks noGrp="1"/>
          </p:cNvSpPr>
          <p:nvPr>
            <p:ph type="body" sz="half" idx="2"/>
          </p:nvPr>
        </p:nvSpPr>
        <p:spPr>
          <a:xfrm>
            <a:off x="3527110" y="15361920"/>
            <a:ext cx="16515397" cy="28459857"/>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tr-TR"/>
              <a:t>Asıl metin stillerini düzenle</a:t>
            </a:r>
          </a:p>
        </p:txBody>
      </p:sp>
      <p:sp>
        <p:nvSpPr>
          <p:cNvPr id="5" name="Date Placeholder 4"/>
          <p:cNvSpPr>
            <a:spLocks noGrp="1"/>
          </p:cNvSpPr>
          <p:nvPr>
            <p:ph type="dt" sz="half" idx="10"/>
          </p:nvPr>
        </p:nvSpPr>
        <p:spPr/>
        <p:txBody>
          <a:bodyPr/>
          <a:lstStyle/>
          <a:p>
            <a:fld id="{002B7C35-BD45-4009-8414-B331CA31B834}" type="datetimeFigureOut">
              <a:rPr lang="en-US" smtClean="0"/>
              <a:t>6/14/21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56D91-BD74-46A6-B6EF-84F494F3BF7D}" type="slidenum">
              <a:rPr lang="en-US" smtClean="0"/>
              <a:t>‹#›</a:t>
            </a:fld>
            <a:endParaRPr lang="en-US"/>
          </a:p>
        </p:txBody>
      </p:sp>
    </p:spTree>
    <p:extLst>
      <p:ext uri="{BB962C8B-B14F-4D97-AF65-F5344CB8AC3E}">
        <p14:creationId xmlns:p14="http://schemas.microsoft.com/office/powerpoint/2010/main" val="167476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726278"/>
            <a:ext cx="44165520" cy="9897537"/>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3520440" y="13631334"/>
            <a:ext cx="44165520" cy="3248999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3520440" y="47460758"/>
            <a:ext cx="11521440" cy="2726267"/>
          </a:xfrm>
          <a:prstGeom prst="rect">
            <a:avLst/>
          </a:prstGeom>
        </p:spPr>
        <p:txBody>
          <a:bodyPr vert="horz" lIns="91440" tIns="45720" rIns="91440" bIns="45720" rtlCol="0" anchor="ctr"/>
          <a:lstStyle>
            <a:lvl1pPr algn="l">
              <a:defRPr sz="6720">
                <a:solidFill>
                  <a:schemeClr val="tx1">
                    <a:tint val="75000"/>
                  </a:schemeClr>
                </a:solidFill>
              </a:defRPr>
            </a:lvl1pPr>
          </a:lstStyle>
          <a:p>
            <a:fld id="{002B7C35-BD45-4009-8414-B331CA31B834}" type="datetimeFigureOut">
              <a:rPr lang="en-US" smtClean="0"/>
              <a:t>6/14/21</a:t>
            </a:fld>
            <a:endParaRPr lang="en-US"/>
          </a:p>
        </p:txBody>
      </p:sp>
      <p:sp>
        <p:nvSpPr>
          <p:cNvPr id="5" name="Footer Placeholder 4"/>
          <p:cNvSpPr>
            <a:spLocks noGrp="1"/>
          </p:cNvSpPr>
          <p:nvPr>
            <p:ph type="ftr" sz="quarter" idx="3"/>
          </p:nvPr>
        </p:nvSpPr>
        <p:spPr>
          <a:xfrm>
            <a:off x="16962120" y="47460758"/>
            <a:ext cx="17282160" cy="2726267"/>
          </a:xfrm>
          <a:prstGeom prst="rect">
            <a:avLst/>
          </a:prstGeom>
        </p:spPr>
        <p:txBody>
          <a:bodyPr vert="horz" lIns="91440" tIns="45720" rIns="91440" bIns="45720" rtlCol="0" anchor="ctr"/>
          <a:lstStyle>
            <a:lvl1pPr algn="ctr">
              <a:defRPr sz="6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47460758"/>
            <a:ext cx="11521440" cy="2726267"/>
          </a:xfrm>
          <a:prstGeom prst="rect">
            <a:avLst/>
          </a:prstGeom>
        </p:spPr>
        <p:txBody>
          <a:bodyPr vert="horz" lIns="91440" tIns="45720" rIns="91440" bIns="45720" rtlCol="0" anchor="ctr"/>
          <a:lstStyle>
            <a:lvl1pPr algn="r">
              <a:defRPr sz="6720">
                <a:solidFill>
                  <a:schemeClr val="tx1">
                    <a:tint val="75000"/>
                  </a:schemeClr>
                </a:solidFill>
              </a:defRPr>
            </a:lvl1pPr>
          </a:lstStyle>
          <a:p>
            <a:fld id="{45656D91-BD74-46A6-B6EF-84F494F3BF7D}" type="slidenum">
              <a:rPr lang="en-US" smtClean="0"/>
              <a:t>‹#›</a:t>
            </a:fld>
            <a:endParaRPr lang="en-US"/>
          </a:p>
        </p:txBody>
      </p:sp>
    </p:spTree>
    <p:extLst>
      <p:ext uri="{BB962C8B-B14F-4D97-AF65-F5344CB8AC3E}">
        <p14:creationId xmlns:p14="http://schemas.microsoft.com/office/powerpoint/2010/main" val="4580332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kaggle.com/shawon10/ckplus" TargetMode="External"/><Relationship Id="rId13" Type="http://schemas.openxmlformats.org/officeDocument/2006/relationships/image" Target="../media/image3.jpe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hyperlink" Target="https://muce-api.herokuapp.com/" TargetMode="External"/><Relationship Id="rId21" Type="http://schemas.openxmlformats.org/officeDocument/2006/relationships/image" Target="../media/image11.png"/><Relationship Id="rId7" Type="http://schemas.openxmlformats.org/officeDocument/2006/relationships/hyperlink" Target="https://github.com/alikemalcelenk/MuceFERService" TargetMode="External"/><Relationship Id="rId12" Type="http://schemas.openxmlformats.org/officeDocument/2006/relationships/image" Target="../media/image2.jpg"/><Relationship Id="rId17" Type="http://schemas.openxmlformats.org/officeDocument/2006/relationships/image" Target="../media/image7.png"/><Relationship Id="rId25" Type="http://schemas.openxmlformats.org/officeDocument/2006/relationships/image" Target="../media/image15.png"/><Relationship Id="rId2" Type="http://schemas.openxmlformats.org/officeDocument/2006/relationships/hyperlink" Target="https://github.com/alikemalcelenk/MuceMobile" TargetMode="Externa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hyperlink" Target="https://muce-fer-api-service.herokuapp.com/" TargetMode="External"/><Relationship Id="rId11" Type="http://schemas.openxmlformats.org/officeDocument/2006/relationships/image" Target="../media/image1.png"/><Relationship Id="rId24" Type="http://schemas.openxmlformats.org/officeDocument/2006/relationships/image" Target="../media/image14.png"/><Relationship Id="rId5" Type="http://schemas.openxmlformats.org/officeDocument/2006/relationships/hyperlink" Target="https://github.com/alikemalcelenk/MuceAPI" TargetMode="Externa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10" Type="http://schemas.openxmlformats.org/officeDocument/2006/relationships/hyperlink" Target="https://ui.adsabs.harvard.edu/abs/2021InPhT.11203594L/abstract" TargetMode="External"/><Relationship Id="rId19" Type="http://schemas.openxmlformats.org/officeDocument/2006/relationships/image" Target="../media/image9.png"/><Relationship Id="rId4" Type="http://schemas.openxmlformats.org/officeDocument/2006/relationships/hyperlink" Target="https://muce-api.herokuapp.com/api-docs/" TargetMode="External"/><Relationship Id="rId9" Type="http://schemas.openxmlformats.org/officeDocument/2006/relationships/hyperlink" Target="https://link.springer.com/article/10.1007/s00371-020-01859-9" TargetMode="External"/><Relationship Id="rId14" Type="http://schemas.openxmlformats.org/officeDocument/2006/relationships/image" Target="../media/image4.jpg"/><Relationship Id="rId22" Type="http://schemas.openxmlformats.org/officeDocument/2006/relationships/image" Target="../media/image12.png"/><Relationship Id="rId27"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08782" y="5227981"/>
            <a:ext cx="11907217" cy="3109938"/>
          </a:xfrm>
        </p:spPr>
        <p:txBody>
          <a:bodyPr anchor="t">
            <a:normAutofit/>
          </a:bodyPr>
          <a:lstStyle/>
          <a:p>
            <a:pPr algn="just"/>
            <a:br>
              <a:rPr lang="en-GB" sz="4800" b="1" dirty="0">
                <a:latin typeface="+mn-lt"/>
              </a:rPr>
            </a:br>
            <a:r>
              <a:rPr lang="en-GB" sz="4800" b="1" dirty="0">
                <a:latin typeface="+mn-lt"/>
              </a:rPr>
              <a:t>SUMMARY</a:t>
            </a:r>
            <a:br>
              <a:rPr lang="tr-TR" sz="4800" dirty="0">
                <a:latin typeface="+mn-lt"/>
              </a:rPr>
            </a:br>
            <a:r>
              <a:rPr lang="tr-TR" sz="3600" dirty="0" err="1">
                <a:latin typeface="+mn-lt"/>
              </a:rPr>
              <a:t>Muce</a:t>
            </a:r>
            <a:r>
              <a:rPr lang="tr-TR" sz="3600" dirty="0">
                <a:latin typeface="+mn-lt"/>
              </a:rPr>
              <a:t> is a mobile </a:t>
            </a:r>
            <a:r>
              <a:rPr lang="tr-TR" sz="3600" dirty="0" err="1">
                <a:latin typeface="+mn-lt"/>
              </a:rPr>
              <a:t>application</a:t>
            </a:r>
            <a:r>
              <a:rPr lang="tr-TR" sz="3600" dirty="0">
                <a:latin typeface="+mn-lt"/>
              </a:rPr>
              <a:t> </a:t>
            </a:r>
            <a:r>
              <a:rPr lang="tr-TR" sz="3600" dirty="0" err="1">
                <a:latin typeface="+mn-lt"/>
              </a:rPr>
              <a:t>that</a:t>
            </a:r>
            <a:r>
              <a:rPr lang="tr-TR" sz="3600" dirty="0">
                <a:latin typeface="+mn-lt"/>
              </a:rPr>
              <a:t> </a:t>
            </a:r>
            <a:r>
              <a:rPr lang="tr-TR" sz="3600" dirty="0" err="1">
                <a:latin typeface="+mn-lt"/>
              </a:rPr>
              <a:t>suggests</a:t>
            </a:r>
            <a:r>
              <a:rPr lang="tr-TR" sz="3600" dirty="0">
                <a:latin typeface="+mn-lt"/>
              </a:rPr>
              <a:t> </a:t>
            </a:r>
            <a:r>
              <a:rPr lang="tr-TR" sz="3600" dirty="0" err="1">
                <a:latin typeface="+mn-lt"/>
              </a:rPr>
              <a:t>music</a:t>
            </a:r>
            <a:r>
              <a:rPr lang="tr-TR" sz="3600" dirty="0">
                <a:latin typeface="+mn-lt"/>
              </a:rPr>
              <a:t> </a:t>
            </a:r>
            <a:r>
              <a:rPr lang="tr-TR" sz="3600" dirty="0" err="1">
                <a:latin typeface="+mn-lt"/>
              </a:rPr>
              <a:t>to</a:t>
            </a:r>
            <a:r>
              <a:rPr lang="tr-TR" sz="3600" dirty="0">
                <a:latin typeface="+mn-lt"/>
              </a:rPr>
              <a:t> </a:t>
            </a:r>
            <a:r>
              <a:rPr lang="tr-TR" sz="3600" dirty="0" err="1">
                <a:latin typeface="+mn-lt"/>
              </a:rPr>
              <a:t>users</a:t>
            </a:r>
            <a:r>
              <a:rPr lang="tr-TR" sz="3600" dirty="0">
                <a:latin typeface="+mn-lt"/>
              </a:rPr>
              <a:t> </a:t>
            </a:r>
            <a:r>
              <a:rPr lang="tr-TR" sz="3600" dirty="0" err="1">
                <a:latin typeface="+mn-lt"/>
              </a:rPr>
              <a:t>by</a:t>
            </a:r>
            <a:r>
              <a:rPr lang="tr-TR" sz="3600" dirty="0">
                <a:latin typeface="+mn-lt"/>
              </a:rPr>
              <a:t> </a:t>
            </a:r>
            <a:r>
              <a:rPr lang="tr-TR" sz="3600" dirty="0" err="1">
                <a:latin typeface="+mn-lt"/>
              </a:rPr>
              <a:t>predicting</a:t>
            </a:r>
            <a:r>
              <a:rPr lang="tr-TR" sz="3600" dirty="0">
                <a:latin typeface="+mn-lt"/>
              </a:rPr>
              <a:t> </a:t>
            </a:r>
            <a:r>
              <a:rPr lang="tr-TR" sz="3600" dirty="0" err="1">
                <a:latin typeface="+mn-lt"/>
              </a:rPr>
              <a:t>facial</a:t>
            </a:r>
            <a:r>
              <a:rPr lang="tr-TR" sz="3600" dirty="0">
                <a:latin typeface="+mn-lt"/>
              </a:rPr>
              <a:t> </a:t>
            </a:r>
            <a:r>
              <a:rPr lang="tr-TR" sz="3600" dirty="0" err="1">
                <a:latin typeface="+mn-lt"/>
              </a:rPr>
              <a:t>emotions</a:t>
            </a:r>
            <a:r>
              <a:rPr lang="tr-TR" sz="3600" dirty="0">
                <a:latin typeface="+mn-lt"/>
              </a:rPr>
              <a:t> </a:t>
            </a:r>
            <a:r>
              <a:rPr lang="tr-TR" sz="3600" dirty="0" err="1">
                <a:latin typeface="+mn-lt"/>
              </a:rPr>
              <a:t>using</a:t>
            </a:r>
            <a:r>
              <a:rPr lang="tr-TR" sz="3600" dirty="0">
                <a:latin typeface="+mn-lt"/>
              </a:rPr>
              <a:t> </a:t>
            </a:r>
            <a:r>
              <a:rPr lang="tr-TR" sz="3600" dirty="0" err="1">
                <a:latin typeface="+mn-lt"/>
              </a:rPr>
              <a:t>convolutional</a:t>
            </a:r>
            <a:r>
              <a:rPr lang="tr-TR" sz="3600" dirty="0">
                <a:latin typeface="+mn-lt"/>
              </a:rPr>
              <a:t> </a:t>
            </a:r>
            <a:r>
              <a:rPr lang="tr-TR" sz="3600" dirty="0" err="1">
                <a:latin typeface="+mn-lt"/>
              </a:rPr>
              <a:t>neural</a:t>
            </a:r>
            <a:r>
              <a:rPr lang="tr-TR" sz="3600" dirty="0">
                <a:latin typeface="+mn-lt"/>
              </a:rPr>
              <a:t> network(CNN) </a:t>
            </a:r>
            <a:r>
              <a:rPr lang="tr-TR" sz="3600" dirty="0" err="1">
                <a:latin typeface="+mn-lt"/>
              </a:rPr>
              <a:t>from</a:t>
            </a:r>
            <a:r>
              <a:rPr lang="tr-TR" sz="3600" dirty="0">
                <a:latin typeface="+mn-lt"/>
              </a:rPr>
              <a:t> </a:t>
            </a:r>
            <a:r>
              <a:rPr lang="tr-TR" sz="3600" dirty="0" err="1">
                <a:latin typeface="+mn-lt"/>
              </a:rPr>
              <a:t>their</a:t>
            </a:r>
            <a:r>
              <a:rPr lang="tr-TR" sz="3600" dirty="0">
                <a:latin typeface="+mn-lt"/>
              </a:rPr>
              <a:t> </a:t>
            </a:r>
            <a:r>
              <a:rPr lang="tr-TR" sz="3600" dirty="0" err="1">
                <a:latin typeface="+mn-lt"/>
              </a:rPr>
              <a:t>images</a:t>
            </a:r>
            <a:r>
              <a:rPr lang="tr-TR" sz="3600" dirty="0">
                <a:latin typeface="+mn-lt"/>
              </a:rPr>
              <a:t>.</a:t>
            </a:r>
            <a:endParaRPr lang="en-US" sz="3600" dirty="0">
              <a:latin typeface="+mn-lt"/>
            </a:endParaRPr>
          </a:p>
        </p:txBody>
      </p:sp>
      <p:sp>
        <p:nvSpPr>
          <p:cNvPr id="4" name="Metin kutusu 3"/>
          <p:cNvSpPr txBox="1"/>
          <p:nvPr/>
        </p:nvSpPr>
        <p:spPr>
          <a:xfrm>
            <a:off x="17289674" y="956196"/>
            <a:ext cx="16627051" cy="2831544"/>
          </a:xfrm>
          <a:prstGeom prst="rect">
            <a:avLst/>
          </a:prstGeom>
          <a:noFill/>
        </p:spPr>
        <p:txBody>
          <a:bodyPr wrap="none" rtlCol="0">
            <a:spAutoFit/>
          </a:bodyPr>
          <a:lstStyle/>
          <a:p>
            <a:pPr algn="ctr"/>
            <a:r>
              <a:rPr lang="tr-TR" sz="8000" dirty="0" err="1"/>
              <a:t>Facial</a:t>
            </a:r>
            <a:r>
              <a:rPr lang="tr-TR" sz="8000" dirty="0"/>
              <a:t> </a:t>
            </a:r>
            <a:r>
              <a:rPr lang="tr-TR" sz="8000" dirty="0" err="1"/>
              <a:t>Emotion</a:t>
            </a:r>
            <a:r>
              <a:rPr lang="tr-TR" sz="8000" dirty="0"/>
              <a:t> </a:t>
            </a:r>
            <a:r>
              <a:rPr lang="tr-TR" sz="8000" dirty="0" err="1"/>
              <a:t>Recognition</a:t>
            </a:r>
            <a:r>
              <a:rPr lang="tr-TR" sz="8000" dirty="0"/>
              <a:t> </a:t>
            </a:r>
            <a:r>
              <a:rPr lang="tr-TR" sz="8000" dirty="0" err="1"/>
              <a:t>with</a:t>
            </a:r>
            <a:r>
              <a:rPr lang="tr-TR" sz="8000" dirty="0"/>
              <a:t> ‘</a:t>
            </a:r>
            <a:r>
              <a:rPr lang="tr-TR" sz="8000" dirty="0" err="1"/>
              <a:t>Muce</a:t>
            </a:r>
            <a:r>
              <a:rPr lang="tr-TR" sz="8000" dirty="0"/>
              <a:t>’</a:t>
            </a:r>
          </a:p>
          <a:p>
            <a:pPr algn="ctr"/>
            <a:endParaRPr lang="tr-TR" sz="3200" dirty="0"/>
          </a:p>
          <a:p>
            <a:pPr algn="ctr"/>
            <a:r>
              <a:rPr lang="tr-TR" sz="6600" dirty="0"/>
              <a:t>Ali Kemal Çelenk</a:t>
            </a:r>
            <a:endParaRPr lang="en-US" sz="6600" dirty="0"/>
          </a:p>
        </p:txBody>
      </p:sp>
      <p:sp>
        <p:nvSpPr>
          <p:cNvPr id="5" name="Dikdörtgen 4"/>
          <p:cNvSpPr/>
          <p:nvPr/>
        </p:nvSpPr>
        <p:spPr>
          <a:xfrm>
            <a:off x="1565936" y="5181599"/>
            <a:ext cx="12442671" cy="328658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nvan 1"/>
          <p:cNvSpPr txBox="1">
            <a:spLocks/>
          </p:cNvSpPr>
          <p:nvPr/>
        </p:nvSpPr>
        <p:spPr>
          <a:xfrm>
            <a:off x="1808783" y="9170847"/>
            <a:ext cx="11907216" cy="5485282"/>
          </a:xfrm>
          <a:prstGeom prst="rect">
            <a:avLst/>
          </a:prstGeom>
        </p:spPr>
        <p:txBody>
          <a:bodyPr vert="horz" lIns="91440" tIns="45720" rIns="91440" bIns="45720" rtlCol="0" anchor="t">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pPr algn="just"/>
            <a:endParaRPr lang="en-GB" sz="4800" b="1" dirty="0">
              <a:latin typeface="+mn-lt"/>
            </a:endParaRPr>
          </a:p>
          <a:p>
            <a:pPr algn="just"/>
            <a:r>
              <a:rPr lang="en-GB" sz="4800" b="1" dirty="0">
                <a:latin typeface="+mn-lt"/>
              </a:rPr>
              <a:t>INTRODUCTION</a:t>
            </a:r>
            <a:br>
              <a:rPr lang="tr-TR" sz="4800" dirty="0">
                <a:latin typeface="+mn-lt"/>
              </a:rPr>
            </a:br>
            <a:r>
              <a:rPr lang="tr-TR" sz="3600" dirty="0" err="1">
                <a:latin typeface="+mn-lt"/>
              </a:rPr>
              <a:t>This</a:t>
            </a:r>
            <a:r>
              <a:rPr lang="tr-TR" sz="3600" dirty="0">
                <a:latin typeface="+mn-lt"/>
              </a:rPr>
              <a:t> </a:t>
            </a:r>
            <a:r>
              <a:rPr lang="tr-TR" sz="3600" dirty="0" err="1">
                <a:latin typeface="+mn-lt"/>
              </a:rPr>
              <a:t>project</a:t>
            </a:r>
            <a:r>
              <a:rPr lang="tr-TR" sz="3600" dirty="0">
                <a:latin typeface="+mn-lt"/>
              </a:rPr>
              <a:t> has </a:t>
            </a:r>
            <a:r>
              <a:rPr lang="tr-TR" sz="3600" dirty="0" err="1">
                <a:latin typeface="+mn-lt"/>
              </a:rPr>
              <a:t>been</a:t>
            </a:r>
            <a:r>
              <a:rPr lang="tr-TR" sz="3600" dirty="0">
                <a:latin typeface="+mn-lt"/>
              </a:rPr>
              <a:t> </a:t>
            </a:r>
            <a:r>
              <a:rPr lang="tr-TR" sz="3600" dirty="0" err="1">
                <a:latin typeface="+mn-lt"/>
              </a:rPr>
              <a:t>studied</a:t>
            </a:r>
            <a:r>
              <a:rPr lang="tr-TR" sz="3600" dirty="0">
                <a:latin typeface="+mn-lt"/>
              </a:rPr>
              <a:t> </a:t>
            </a:r>
            <a:r>
              <a:rPr lang="tr-TR" sz="3600" dirty="0" err="1">
                <a:latin typeface="+mn-lt"/>
              </a:rPr>
              <a:t>about</a:t>
            </a:r>
            <a:r>
              <a:rPr lang="tr-TR" sz="3600" dirty="0">
                <a:latin typeface="+mn-lt"/>
              </a:rPr>
              <a:t> </a:t>
            </a:r>
            <a:r>
              <a:rPr lang="tr-TR" sz="3600" dirty="0" err="1">
                <a:latin typeface="+mn-lt"/>
              </a:rPr>
              <a:t>facial</a:t>
            </a:r>
            <a:r>
              <a:rPr lang="tr-TR" sz="3600" dirty="0">
                <a:latin typeface="+mn-lt"/>
              </a:rPr>
              <a:t> </a:t>
            </a:r>
            <a:r>
              <a:rPr lang="tr-TR" sz="3600" dirty="0" err="1">
                <a:latin typeface="+mn-lt"/>
              </a:rPr>
              <a:t>emotion</a:t>
            </a:r>
            <a:r>
              <a:rPr lang="tr-TR" sz="3600" dirty="0">
                <a:latin typeface="+mn-lt"/>
              </a:rPr>
              <a:t> </a:t>
            </a:r>
            <a:r>
              <a:rPr lang="tr-TR" sz="3600" dirty="0" err="1">
                <a:latin typeface="+mn-lt"/>
              </a:rPr>
              <a:t>recognition</a:t>
            </a:r>
            <a:r>
              <a:rPr lang="tr-TR" sz="3600" dirty="0">
                <a:latin typeface="+mn-lt"/>
              </a:rPr>
              <a:t>. </a:t>
            </a:r>
            <a:r>
              <a:rPr lang="tr-TR" sz="3600" dirty="0" err="1">
                <a:latin typeface="+mn-lt"/>
              </a:rPr>
              <a:t>For</a:t>
            </a:r>
            <a:r>
              <a:rPr lang="tr-TR" sz="3600" dirty="0">
                <a:latin typeface="+mn-lt"/>
              </a:rPr>
              <a:t> </a:t>
            </a:r>
            <a:r>
              <a:rPr lang="tr-TR" sz="3600" dirty="0" err="1">
                <a:latin typeface="+mn-lt"/>
              </a:rPr>
              <a:t>this</a:t>
            </a:r>
            <a:r>
              <a:rPr lang="tr-TR" sz="3600" dirty="0">
                <a:latin typeface="+mn-lt"/>
              </a:rPr>
              <a:t>, an </a:t>
            </a:r>
            <a:r>
              <a:rPr lang="tr-TR" sz="3600" dirty="0" err="1">
                <a:latin typeface="+mn-lt"/>
              </a:rPr>
              <a:t>algorithm</a:t>
            </a:r>
            <a:r>
              <a:rPr lang="tr-TR" sz="3600" dirty="0">
                <a:latin typeface="+mn-lt"/>
              </a:rPr>
              <a:t> </a:t>
            </a:r>
            <a:r>
              <a:rPr lang="tr-TR" sz="3600" dirty="0" err="1">
                <a:latin typeface="+mn-lt"/>
              </a:rPr>
              <a:t>using</a:t>
            </a:r>
            <a:r>
              <a:rPr lang="tr-TR" sz="3600" dirty="0">
                <a:latin typeface="+mn-lt"/>
              </a:rPr>
              <a:t> CNN has </a:t>
            </a:r>
            <a:r>
              <a:rPr lang="tr-TR" sz="3600" dirty="0" err="1">
                <a:latin typeface="+mn-lt"/>
              </a:rPr>
              <a:t>been</a:t>
            </a:r>
            <a:r>
              <a:rPr lang="tr-TR" sz="3600" dirty="0">
                <a:latin typeface="+mn-lt"/>
              </a:rPr>
              <a:t> </a:t>
            </a:r>
            <a:r>
              <a:rPr lang="tr-TR" sz="3600" dirty="0" err="1">
                <a:latin typeface="+mn-lt"/>
              </a:rPr>
              <a:t>created</a:t>
            </a:r>
            <a:r>
              <a:rPr lang="tr-TR" sz="3600" dirty="0">
                <a:latin typeface="+mn-lt"/>
              </a:rPr>
              <a:t>. </a:t>
            </a:r>
            <a:r>
              <a:rPr lang="tr-TR" sz="3600" dirty="0" err="1">
                <a:latin typeface="+mn-lt"/>
              </a:rPr>
              <a:t>This</a:t>
            </a:r>
            <a:r>
              <a:rPr lang="tr-TR" sz="3600" dirty="0">
                <a:latin typeface="+mn-lt"/>
              </a:rPr>
              <a:t> </a:t>
            </a:r>
            <a:r>
              <a:rPr lang="tr-TR" sz="3600" dirty="0" err="1">
                <a:latin typeface="+mn-lt"/>
              </a:rPr>
              <a:t>algorithm</a:t>
            </a:r>
            <a:r>
              <a:rPr lang="tr-TR" sz="3600" dirty="0">
                <a:latin typeface="+mn-lt"/>
              </a:rPr>
              <a:t> </a:t>
            </a:r>
            <a:r>
              <a:rPr lang="tr-TR" sz="3600" dirty="0" err="1">
                <a:latin typeface="+mn-lt"/>
              </a:rPr>
              <a:t>predicts</a:t>
            </a:r>
            <a:r>
              <a:rPr lang="tr-TR" sz="3600" dirty="0">
                <a:latin typeface="+mn-lt"/>
              </a:rPr>
              <a:t> </a:t>
            </a:r>
            <a:r>
              <a:rPr lang="tr-TR" sz="3600" dirty="0" err="1">
                <a:latin typeface="+mn-lt"/>
              </a:rPr>
              <a:t>facial</a:t>
            </a:r>
            <a:r>
              <a:rPr lang="tr-TR" sz="3600" dirty="0">
                <a:latin typeface="+mn-lt"/>
              </a:rPr>
              <a:t> </a:t>
            </a:r>
            <a:r>
              <a:rPr lang="tr-TR" sz="3600" dirty="0" err="1">
                <a:latin typeface="+mn-lt"/>
              </a:rPr>
              <a:t>emotions</a:t>
            </a:r>
            <a:r>
              <a:rPr lang="tr-TR" sz="3600" dirty="0">
                <a:latin typeface="+mn-lt"/>
              </a:rPr>
              <a:t> </a:t>
            </a:r>
            <a:r>
              <a:rPr lang="tr-TR" sz="3600" dirty="0" err="1">
                <a:latin typeface="+mn-lt"/>
              </a:rPr>
              <a:t>from</a:t>
            </a:r>
            <a:r>
              <a:rPr lang="tr-TR" sz="3600" dirty="0">
                <a:latin typeface="+mn-lt"/>
              </a:rPr>
              <a:t> </a:t>
            </a:r>
            <a:r>
              <a:rPr lang="tr-TR" sz="3600" dirty="0" err="1">
                <a:latin typeface="+mn-lt"/>
              </a:rPr>
              <a:t>images</a:t>
            </a:r>
            <a:r>
              <a:rPr lang="tr-TR" sz="3600" dirty="0">
                <a:latin typeface="+mn-lt"/>
              </a:rPr>
              <a:t>. </a:t>
            </a:r>
            <a:r>
              <a:rPr lang="tr-TR" sz="3600" dirty="0" err="1">
                <a:latin typeface="+mn-lt"/>
              </a:rPr>
              <a:t>Emotions</a:t>
            </a:r>
            <a:r>
              <a:rPr lang="tr-TR" sz="3600" dirty="0">
                <a:latin typeface="+mn-lt"/>
              </a:rPr>
              <a:t> </a:t>
            </a:r>
            <a:r>
              <a:rPr lang="tr-TR" sz="3600" dirty="0" err="1">
                <a:latin typeface="+mn-lt"/>
              </a:rPr>
              <a:t>that</a:t>
            </a:r>
            <a:r>
              <a:rPr lang="tr-TR" sz="3600" dirty="0">
                <a:latin typeface="+mn-lt"/>
              </a:rPr>
              <a:t> </a:t>
            </a:r>
            <a:r>
              <a:rPr lang="tr-TR" sz="3600" dirty="0" err="1">
                <a:latin typeface="+mn-lt"/>
              </a:rPr>
              <a:t>are</a:t>
            </a:r>
            <a:r>
              <a:rPr lang="tr-TR" sz="3600" dirty="0">
                <a:latin typeface="+mn-lt"/>
              </a:rPr>
              <a:t> </a:t>
            </a:r>
            <a:r>
              <a:rPr lang="tr-TR" sz="3600" dirty="0" err="1">
                <a:latin typeface="+mn-lt"/>
              </a:rPr>
              <a:t>predicted</a:t>
            </a:r>
            <a:r>
              <a:rPr lang="tr-TR" sz="3600" dirty="0">
                <a:latin typeface="+mn-lt"/>
              </a:rPr>
              <a:t> </a:t>
            </a:r>
            <a:r>
              <a:rPr lang="tr-TR" sz="3600" dirty="0" err="1">
                <a:latin typeface="+mn-lt"/>
              </a:rPr>
              <a:t>are</a:t>
            </a:r>
            <a:r>
              <a:rPr lang="tr-TR" sz="3600" dirty="0">
                <a:latin typeface="+mn-lt"/>
              </a:rPr>
              <a:t> </a:t>
            </a:r>
            <a:r>
              <a:rPr lang="tr-TR" sz="3600" dirty="0" err="1">
                <a:latin typeface="+mn-lt"/>
              </a:rPr>
              <a:t>happiness</a:t>
            </a:r>
            <a:r>
              <a:rPr lang="tr-TR" sz="3600" dirty="0">
                <a:latin typeface="+mn-lt"/>
              </a:rPr>
              <a:t>, </a:t>
            </a:r>
            <a:r>
              <a:rPr lang="tr-TR" sz="3600" dirty="0" err="1">
                <a:latin typeface="+mn-lt"/>
              </a:rPr>
              <a:t>neutral</a:t>
            </a:r>
            <a:r>
              <a:rPr lang="tr-TR" sz="3600" dirty="0">
                <a:latin typeface="+mn-lt"/>
              </a:rPr>
              <a:t>, </a:t>
            </a:r>
            <a:r>
              <a:rPr lang="tr-TR" sz="3600" dirty="0" err="1">
                <a:latin typeface="+mn-lt"/>
              </a:rPr>
              <a:t>sadness</a:t>
            </a:r>
            <a:r>
              <a:rPr lang="tr-TR" sz="3600" dirty="0">
                <a:latin typeface="+mn-lt"/>
              </a:rPr>
              <a:t> </a:t>
            </a:r>
            <a:r>
              <a:rPr lang="tr-TR" sz="3600" dirty="0" err="1">
                <a:latin typeface="+mn-lt"/>
              </a:rPr>
              <a:t>and</a:t>
            </a:r>
            <a:r>
              <a:rPr lang="tr-TR" sz="3600" dirty="0">
                <a:latin typeface="+mn-lt"/>
              </a:rPr>
              <a:t> </a:t>
            </a:r>
            <a:r>
              <a:rPr lang="tr-TR" sz="3600" dirty="0" err="1">
                <a:latin typeface="+mn-lt"/>
              </a:rPr>
              <a:t>anger</a:t>
            </a:r>
            <a:r>
              <a:rPr lang="tr-TR" sz="3600" dirty="0">
                <a:latin typeface="+mn-lt"/>
              </a:rPr>
              <a:t>. </a:t>
            </a:r>
            <a:r>
              <a:rPr lang="tr-TR" sz="3600" dirty="0" err="1">
                <a:latin typeface="+mn-lt"/>
              </a:rPr>
              <a:t>Then</a:t>
            </a:r>
            <a:r>
              <a:rPr lang="tr-TR" sz="3600" dirty="0">
                <a:latin typeface="+mn-lt"/>
              </a:rPr>
              <a:t>, a mobile </a:t>
            </a:r>
            <a:r>
              <a:rPr lang="tr-TR" sz="3600" dirty="0" err="1">
                <a:latin typeface="+mn-lt"/>
              </a:rPr>
              <a:t>application</a:t>
            </a:r>
            <a:r>
              <a:rPr lang="tr-TR" sz="3600" dirty="0">
                <a:latin typeface="+mn-lt"/>
              </a:rPr>
              <a:t> </a:t>
            </a:r>
            <a:r>
              <a:rPr lang="tr-TR" sz="3600" dirty="0" err="1">
                <a:latin typeface="+mn-lt"/>
              </a:rPr>
              <a:t>called</a:t>
            </a:r>
            <a:r>
              <a:rPr lang="tr-TR" sz="3600" dirty="0">
                <a:latin typeface="+mn-lt"/>
              </a:rPr>
              <a:t> ‘</a:t>
            </a:r>
            <a:r>
              <a:rPr lang="tr-TR" sz="3600" dirty="0" err="1">
                <a:latin typeface="+mn-lt"/>
              </a:rPr>
              <a:t>Muce</a:t>
            </a:r>
            <a:r>
              <a:rPr lang="tr-TR" sz="3600" dirty="0">
                <a:latin typeface="+mn-lt"/>
              </a:rPr>
              <a:t>’ has </a:t>
            </a:r>
            <a:r>
              <a:rPr lang="tr-TR" sz="3600" dirty="0" err="1">
                <a:latin typeface="+mn-lt"/>
              </a:rPr>
              <a:t>been</a:t>
            </a:r>
            <a:r>
              <a:rPr lang="tr-TR" sz="3600" dirty="0">
                <a:latin typeface="+mn-lt"/>
              </a:rPr>
              <a:t> </a:t>
            </a:r>
            <a:r>
              <a:rPr lang="tr-TR" sz="3600" dirty="0" err="1">
                <a:latin typeface="+mn-lt"/>
              </a:rPr>
              <a:t>created</a:t>
            </a:r>
            <a:r>
              <a:rPr lang="tr-TR" sz="3600" dirty="0">
                <a:latin typeface="+mn-lt"/>
              </a:rPr>
              <a:t> </a:t>
            </a:r>
            <a:r>
              <a:rPr lang="tr-TR" sz="3600" dirty="0" err="1">
                <a:latin typeface="+mn-lt"/>
              </a:rPr>
              <a:t>to</a:t>
            </a:r>
            <a:r>
              <a:rPr lang="tr-TR" sz="3600" dirty="0">
                <a:latin typeface="+mn-lt"/>
              </a:rPr>
              <a:t> </a:t>
            </a:r>
            <a:r>
              <a:rPr lang="tr-TR" sz="3600" dirty="0" err="1">
                <a:latin typeface="+mn-lt"/>
              </a:rPr>
              <a:t>use</a:t>
            </a:r>
            <a:r>
              <a:rPr lang="tr-TR" sz="3600" dirty="0">
                <a:latin typeface="+mn-lt"/>
              </a:rPr>
              <a:t> </a:t>
            </a:r>
            <a:r>
              <a:rPr lang="tr-TR" sz="3600" dirty="0" err="1">
                <a:latin typeface="+mn-lt"/>
              </a:rPr>
              <a:t>this</a:t>
            </a:r>
            <a:r>
              <a:rPr lang="tr-TR" sz="3600" dirty="0">
                <a:latin typeface="+mn-lt"/>
              </a:rPr>
              <a:t> </a:t>
            </a:r>
            <a:r>
              <a:rPr lang="tr-TR" sz="3600" dirty="0" err="1">
                <a:latin typeface="+mn-lt"/>
              </a:rPr>
              <a:t>algorithm</a:t>
            </a:r>
            <a:r>
              <a:rPr lang="tr-TR" sz="3600" dirty="0">
                <a:latin typeface="+mn-lt"/>
              </a:rPr>
              <a:t> in </a:t>
            </a:r>
            <a:r>
              <a:rPr lang="tr-TR" sz="3600" dirty="0" err="1">
                <a:latin typeface="+mn-lt"/>
              </a:rPr>
              <a:t>the</a:t>
            </a:r>
            <a:r>
              <a:rPr lang="tr-TR" sz="3600" dirty="0">
                <a:latin typeface="+mn-lt"/>
              </a:rPr>
              <a:t> </a:t>
            </a:r>
            <a:r>
              <a:rPr lang="tr-TR" sz="3600" dirty="0" err="1">
                <a:latin typeface="+mn-lt"/>
              </a:rPr>
              <a:t>real</a:t>
            </a:r>
            <a:r>
              <a:rPr lang="tr-TR" sz="3600" dirty="0">
                <a:latin typeface="+mn-lt"/>
              </a:rPr>
              <a:t> </a:t>
            </a:r>
            <a:r>
              <a:rPr lang="tr-TR" sz="3600" dirty="0" err="1">
                <a:latin typeface="+mn-lt"/>
              </a:rPr>
              <a:t>world</a:t>
            </a:r>
            <a:r>
              <a:rPr lang="tr-TR" sz="3600" dirty="0">
                <a:latin typeface="+mn-lt"/>
              </a:rPr>
              <a:t>. </a:t>
            </a:r>
            <a:r>
              <a:rPr lang="tr-TR" sz="3600" dirty="0" err="1">
                <a:latin typeface="+mn-lt"/>
              </a:rPr>
              <a:t>Muce</a:t>
            </a:r>
            <a:r>
              <a:rPr lang="tr-TR" sz="3600" dirty="0">
                <a:latin typeface="+mn-lt"/>
              </a:rPr>
              <a:t> </a:t>
            </a:r>
            <a:r>
              <a:rPr lang="tr-TR" sz="3600" dirty="0" err="1">
                <a:latin typeface="+mn-lt"/>
              </a:rPr>
              <a:t>suggests</a:t>
            </a:r>
            <a:r>
              <a:rPr lang="tr-TR" sz="3600" dirty="0">
                <a:latin typeface="+mn-lt"/>
              </a:rPr>
              <a:t> </a:t>
            </a:r>
            <a:r>
              <a:rPr lang="tr-TR" sz="3600" dirty="0" err="1">
                <a:latin typeface="+mn-lt"/>
              </a:rPr>
              <a:t>music</a:t>
            </a:r>
            <a:r>
              <a:rPr lang="tr-TR" sz="3600" dirty="0">
                <a:latin typeface="+mn-lt"/>
              </a:rPr>
              <a:t> </a:t>
            </a:r>
            <a:r>
              <a:rPr lang="tr-TR" sz="3600" dirty="0" err="1">
                <a:latin typeface="+mn-lt"/>
              </a:rPr>
              <a:t>to</a:t>
            </a:r>
            <a:r>
              <a:rPr lang="tr-TR" sz="3600" dirty="0">
                <a:latin typeface="+mn-lt"/>
              </a:rPr>
              <a:t> </a:t>
            </a:r>
            <a:r>
              <a:rPr lang="tr-TR" sz="3600" dirty="0" err="1">
                <a:latin typeface="+mn-lt"/>
              </a:rPr>
              <a:t>users</a:t>
            </a:r>
            <a:r>
              <a:rPr lang="tr-TR" sz="3600" dirty="0">
                <a:latin typeface="+mn-lt"/>
              </a:rPr>
              <a:t> </a:t>
            </a:r>
            <a:r>
              <a:rPr lang="tr-TR" sz="3600" dirty="0" err="1">
                <a:latin typeface="+mn-lt"/>
              </a:rPr>
              <a:t>by</a:t>
            </a:r>
            <a:r>
              <a:rPr lang="tr-TR" sz="3600" dirty="0">
                <a:latin typeface="+mn-lt"/>
              </a:rPr>
              <a:t> </a:t>
            </a:r>
            <a:r>
              <a:rPr lang="tr-TR" sz="3600" dirty="0" err="1">
                <a:latin typeface="+mn-lt"/>
              </a:rPr>
              <a:t>predicting</a:t>
            </a:r>
            <a:r>
              <a:rPr lang="tr-TR" sz="3600" dirty="0">
                <a:latin typeface="+mn-lt"/>
              </a:rPr>
              <a:t> </a:t>
            </a:r>
            <a:r>
              <a:rPr lang="tr-TR" sz="3600" dirty="0" err="1">
                <a:latin typeface="+mn-lt"/>
              </a:rPr>
              <a:t>facial</a:t>
            </a:r>
            <a:r>
              <a:rPr lang="tr-TR" sz="3600" dirty="0">
                <a:latin typeface="+mn-lt"/>
              </a:rPr>
              <a:t> </a:t>
            </a:r>
            <a:r>
              <a:rPr lang="tr-TR" sz="3600" dirty="0" err="1">
                <a:latin typeface="+mn-lt"/>
              </a:rPr>
              <a:t>emotions</a:t>
            </a:r>
            <a:r>
              <a:rPr lang="tr-TR" sz="3600" dirty="0">
                <a:latin typeface="+mn-lt"/>
              </a:rPr>
              <a:t> </a:t>
            </a:r>
            <a:r>
              <a:rPr lang="tr-TR" sz="3600" dirty="0" err="1">
                <a:latin typeface="+mn-lt"/>
              </a:rPr>
              <a:t>from</a:t>
            </a:r>
            <a:r>
              <a:rPr lang="tr-TR" sz="3600" dirty="0">
                <a:latin typeface="+mn-lt"/>
              </a:rPr>
              <a:t> </a:t>
            </a:r>
            <a:r>
              <a:rPr lang="tr-TR" sz="3600" dirty="0" err="1">
                <a:latin typeface="+mn-lt"/>
              </a:rPr>
              <a:t>their</a:t>
            </a:r>
            <a:r>
              <a:rPr lang="tr-TR" sz="3600" dirty="0">
                <a:latin typeface="+mn-lt"/>
              </a:rPr>
              <a:t> </a:t>
            </a:r>
            <a:r>
              <a:rPr lang="tr-TR" sz="3600" dirty="0" err="1">
                <a:latin typeface="+mn-lt"/>
              </a:rPr>
              <a:t>images</a:t>
            </a:r>
            <a:r>
              <a:rPr lang="tr-TR" sz="3600" dirty="0">
                <a:latin typeface="+mn-lt"/>
              </a:rPr>
              <a:t>.</a:t>
            </a:r>
            <a:endParaRPr lang="en-US" sz="3600" dirty="0"/>
          </a:p>
        </p:txBody>
      </p:sp>
      <p:sp>
        <p:nvSpPr>
          <p:cNvPr id="7" name="Dikdörtgen 6"/>
          <p:cNvSpPr/>
          <p:nvPr/>
        </p:nvSpPr>
        <p:spPr>
          <a:xfrm>
            <a:off x="1565937" y="9170850"/>
            <a:ext cx="12442670" cy="5485279"/>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1"/>
          </a:p>
        </p:txBody>
      </p:sp>
      <p:sp>
        <p:nvSpPr>
          <p:cNvPr id="9" name="Unvan 1"/>
          <p:cNvSpPr txBox="1">
            <a:spLocks/>
          </p:cNvSpPr>
          <p:nvPr/>
        </p:nvSpPr>
        <p:spPr>
          <a:xfrm>
            <a:off x="1560639" y="15358799"/>
            <a:ext cx="12447968" cy="2034977"/>
          </a:xfrm>
          <a:prstGeom prst="rect">
            <a:avLst/>
          </a:prstGeom>
        </p:spPr>
        <p:txBody>
          <a:bodyPr vert="horz" lIns="91440" tIns="45720" rIns="91440" bIns="45720" rtlCol="0" anchor="t">
            <a:normAutofit lnSpcReduction="10000"/>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endParaRPr lang="tr-TR" sz="4800" b="1" dirty="0">
              <a:latin typeface="+mn-lt"/>
            </a:endParaRPr>
          </a:p>
          <a:p>
            <a:r>
              <a:rPr lang="tr-TR" sz="4800" b="1" dirty="0">
                <a:latin typeface="+mn-lt"/>
              </a:rPr>
              <a:t>METHODS</a:t>
            </a:r>
            <a:br>
              <a:rPr lang="tr-TR" sz="4800" dirty="0"/>
            </a:br>
            <a:endParaRPr lang="en-US" sz="4800" dirty="0"/>
          </a:p>
        </p:txBody>
      </p:sp>
      <p:sp>
        <p:nvSpPr>
          <p:cNvPr id="10" name="Dikdörtgen 9"/>
          <p:cNvSpPr/>
          <p:nvPr/>
        </p:nvSpPr>
        <p:spPr>
          <a:xfrm>
            <a:off x="1565938" y="15358797"/>
            <a:ext cx="12442669" cy="32370109"/>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nvan 1"/>
          <p:cNvSpPr txBox="1">
            <a:spLocks/>
          </p:cNvSpPr>
          <p:nvPr/>
        </p:nvSpPr>
        <p:spPr>
          <a:xfrm>
            <a:off x="15415466" y="5227980"/>
            <a:ext cx="20278771" cy="9428149"/>
          </a:xfrm>
          <a:prstGeom prst="rect">
            <a:avLst/>
          </a:prstGeom>
        </p:spPr>
        <p:txBody>
          <a:bodyPr vert="horz" lIns="91440" tIns="45720" rIns="91440" bIns="45720" rtlCol="0" anchor="t">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endParaRPr lang="tr-TR" sz="4800" dirty="0">
              <a:solidFill>
                <a:srgbClr val="FF0000"/>
              </a:solidFill>
            </a:endParaRPr>
          </a:p>
          <a:p>
            <a:r>
              <a:rPr lang="tr-TR" sz="4800" b="1" dirty="0">
                <a:latin typeface="+mn-lt"/>
              </a:rPr>
              <a:t>PROBLEM DEFINITION</a:t>
            </a:r>
            <a:endParaRPr lang="tr-TR" sz="4800" dirty="0">
              <a:solidFill>
                <a:srgbClr val="FF0000"/>
              </a:solidFill>
            </a:endParaRPr>
          </a:p>
          <a:p>
            <a:pPr algn="just"/>
            <a:r>
              <a:rPr lang="tr-TR" sz="4000" dirty="0" err="1">
                <a:latin typeface="+mn-lt"/>
              </a:rPr>
              <a:t>Facial</a:t>
            </a:r>
            <a:r>
              <a:rPr lang="tr-TR" sz="4000" dirty="0">
                <a:latin typeface="+mn-lt"/>
              </a:rPr>
              <a:t> </a:t>
            </a:r>
            <a:r>
              <a:rPr lang="tr-TR" sz="4000" dirty="0" err="1">
                <a:latin typeface="+mn-lt"/>
              </a:rPr>
              <a:t>emotion</a:t>
            </a:r>
            <a:r>
              <a:rPr lang="tr-TR" sz="4000" dirty="0">
                <a:latin typeface="+mn-lt"/>
              </a:rPr>
              <a:t> </a:t>
            </a:r>
            <a:r>
              <a:rPr lang="tr-TR" sz="4000" dirty="0" err="1">
                <a:latin typeface="+mn-lt"/>
              </a:rPr>
              <a:t>recognition</a:t>
            </a:r>
            <a:r>
              <a:rPr lang="tr-TR" sz="4000" dirty="0">
                <a:latin typeface="+mn-lt"/>
              </a:rPr>
              <a:t> is a </a:t>
            </a:r>
            <a:r>
              <a:rPr lang="tr-TR" sz="4000" dirty="0" err="1">
                <a:latin typeface="+mn-lt"/>
              </a:rPr>
              <a:t>significant</a:t>
            </a:r>
            <a:r>
              <a:rPr lang="tr-TR" sz="4000" dirty="0">
                <a:latin typeface="+mn-lt"/>
              </a:rPr>
              <a:t> </a:t>
            </a:r>
            <a:r>
              <a:rPr lang="tr-TR" sz="4000" dirty="0" err="1">
                <a:latin typeface="+mn-lt"/>
              </a:rPr>
              <a:t>task</a:t>
            </a:r>
            <a:r>
              <a:rPr lang="tr-TR" sz="4000" dirty="0">
                <a:latin typeface="+mn-lt"/>
              </a:rPr>
              <a:t> </a:t>
            </a:r>
            <a:r>
              <a:rPr lang="tr-TR" sz="4000" dirty="0" err="1">
                <a:latin typeface="+mn-lt"/>
              </a:rPr>
              <a:t>for</a:t>
            </a:r>
            <a:r>
              <a:rPr lang="tr-TR" sz="4000" dirty="0">
                <a:latin typeface="+mn-lt"/>
              </a:rPr>
              <a:t> </a:t>
            </a:r>
            <a:r>
              <a:rPr lang="tr-TR" sz="4000" dirty="0" err="1">
                <a:latin typeface="+mn-lt"/>
              </a:rPr>
              <a:t>the</a:t>
            </a:r>
            <a:r>
              <a:rPr lang="tr-TR" sz="4000" dirty="0">
                <a:latin typeface="+mn-lt"/>
              </a:rPr>
              <a:t> </a:t>
            </a:r>
            <a:r>
              <a:rPr lang="tr-TR" sz="4000" dirty="0" err="1">
                <a:latin typeface="+mn-lt"/>
              </a:rPr>
              <a:t>machines</a:t>
            </a:r>
            <a:r>
              <a:rPr lang="tr-TR" sz="4000" dirty="0">
                <a:latin typeface="+mn-lt"/>
              </a:rPr>
              <a:t> </a:t>
            </a:r>
            <a:r>
              <a:rPr lang="tr-TR" sz="4000" dirty="0" err="1">
                <a:latin typeface="+mn-lt"/>
              </a:rPr>
              <a:t>to</a:t>
            </a:r>
            <a:r>
              <a:rPr lang="tr-TR" sz="4000" dirty="0">
                <a:latin typeface="+mn-lt"/>
              </a:rPr>
              <a:t> </a:t>
            </a:r>
            <a:r>
              <a:rPr lang="tr-TR" sz="4000" dirty="0" err="1">
                <a:latin typeface="+mn-lt"/>
              </a:rPr>
              <a:t>understand</a:t>
            </a:r>
            <a:r>
              <a:rPr lang="tr-TR" sz="4000" dirty="0">
                <a:latin typeface="+mn-lt"/>
              </a:rPr>
              <a:t> </a:t>
            </a:r>
            <a:r>
              <a:rPr lang="tr-TR" sz="4000" dirty="0" err="1">
                <a:latin typeface="+mn-lt"/>
              </a:rPr>
              <a:t>the</a:t>
            </a:r>
            <a:r>
              <a:rPr lang="tr-TR" sz="4000" dirty="0">
                <a:latin typeface="+mn-lt"/>
              </a:rPr>
              <a:t> </a:t>
            </a:r>
            <a:r>
              <a:rPr lang="tr-TR" sz="4000" dirty="0" err="1">
                <a:latin typeface="+mn-lt"/>
              </a:rPr>
              <a:t>emotional</a:t>
            </a:r>
            <a:r>
              <a:rPr lang="tr-TR" sz="4000" dirty="0">
                <a:latin typeface="+mn-lt"/>
              </a:rPr>
              <a:t> </a:t>
            </a:r>
            <a:r>
              <a:rPr lang="tr-TR" sz="4000" dirty="0" err="1">
                <a:latin typeface="+mn-lt"/>
              </a:rPr>
              <a:t>changes</a:t>
            </a:r>
            <a:r>
              <a:rPr lang="tr-TR" sz="4000" dirty="0">
                <a:latin typeface="+mn-lt"/>
              </a:rPr>
              <a:t> in </a:t>
            </a:r>
            <a:r>
              <a:rPr lang="tr-TR" sz="4000" dirty="0" err="1">
                <a:latin typeface="+mn-lt"/>
              </a:rPr>
              <a:t>human</a:t>
            </a:r>
            <a:r>
              <a:rPr lang="tr-TR" sz="4000" dirty="0">
                <a:latin typeface="+mn-lt"/>
              </a:rPr>
              <a:t> </a:t>
            </a:r>
            <a:r>
              <a:rPr lang="tr-TR" sz="4000" dirty="0" err="1">
                <a:latin typeface="+mn-lt"/>
              </a:rPr>
              <a:t>beings</a:t>
            </a:r>
            <a:r>
              <a:rPr lang="tr-TR" sz="4000" dirty="0">
                <a:latin typeface="+mn-lt"/>
              </a:rPr>
              <a:t>. </a:t>
            </a:r>
            <a:r>
              <a:rPr lang="tr-TR" sz="4000" dirty="0" err="1">
                <a:latin typeface="+mn-lt"/>
              </a:rPr>
              <a:t>Currently</a:t>
            </a:r>
            <a:r>
              <a:rPr lang="tr-TR" sz="4000" dirty="0">
                <a:latin typeface="+mn-lt"/>
              </a:rPr>
              <a:t>, </a:t>
            </a:r>
            <a:r>
              <a:rPr lang="tr-TR" sz="4000" dirty="0" err="1">
                <a:latin typeface="+mn-lt"/>
              </a:rPr>
              <a:t>facial</a:t>
            </a:r>
            <a:r>
              <a:rPr lang="tr-TR" sz="4000" dirty="0">
                <a:latin typeface="+mn-lt"/>
              </a:rPr>
              <a:t> </a:t>
            </a:r>
            <a:r>
              <a:rPr lang="tr-TR" sz="4000" dirty="0" err="1">
                <a:latin typeface="+mn-lt"/>
              </a:rPr>
              <a:t>emotion</a:t>
            </a:r>
            <a:r>
              <a:rPr lang="tr-TR" sz="4000" dirty="0">
                <a:latin typeface="+mn-lt"/>
              </a:rPr>
              <a:t> </a:t>
            </a:r>
            <a:r>
              <a:rPr lang="tr-TR" sz="4000" dirty="0" err="1">
                <a:latin typeface="+mn-lt"/>
              </a:rPr>
              <a:t>recognition</a:t>
            </a:r>
            <a:r>
              <a:rPr lang="tr-TR" sz="4000" dirty="0">
                <a:latin typeface="+mn-lt"/>
              </a:rPr>
              <a:t> is </a:t>
            </a:r>
            <a:r>
              <a:rPr lang="tr-TR" sz="4000" dirty="0" err="1">
                <a:latin typeface="+mn-lt"/>
              </a:rPr>
              <a:t>used</a:t>
            </a:r>
            <a:r>
              <a:rPr lang="tr-TR" sz="4000" dirty="0">
                <a:latin typeface="+mn-lt"/>
              </a:rPr>
              <a:t> in </a:t>
            </a:r>
            <a:r>
              <a:rPr lang="tr-TR" sz="4000" dirty="0" err="1">
                <a:latin typeface="+mn-lt"/>
              </a:rPr>
              <a:t>many</a:t>
            </a:r>
            <a:r>
              <a:rPr lang="tr-TR" sz="4000" dirty="0">
                <a:latin typeface="+mn-lt"/>
              </a:rPr>
              <a:t> </a:t>
            </a:r>
            <a:r>
              <a:rPr lang="tr-TR" sz="4000" dirty="0" err="1">
                <a:latin typeface="+mn-lt"/>
              </a:rPr>
              <a:t>areas</a:t>
            </a:r>
            <a:r>
              <a:rPr lang="tr-TR" sz="4000" dirty="0">
                <a:latin typeface="+mn-lt"/>
              </a:rPr>
              <a:t>, </a:t>
            </a:r>
            <a:r>
              <a:rPr lang="tr-TR" sz="4000" dirty="0" err="1">
                <a:latin typeface="+mn-lt"/>
              </a:rPr>
              <a:t>for</a:t>
            </a:r>
            <a:r>
              <a:rPr lang="tr-TR" sz="4000" dirty="0">
                <a:latin typeface="+mn-lt"/>
              </a:rPr>
              <a:t> </a:t>
            </a:r>
            <a:r>
              <a:rPr lang="tr-TR" sz="4000" dirty="0" err="1">
                <a:latin typeface="+mn-lt"/>
              </a:rPr>
              <a:t>example</a:t>
            </a:r>
            <a:r>
              <a:rPr lang="tr-TR" sz="4000" dirty="0">
                <a:latin typeface="+mn-lt"/>
              </a:rPr>
              <a:t>, car </a:t>
            </a:r>
            <a:r>
              <a:rPr lang="tr-TR" sz="4000" dirty="0" err="1">
                <a:latin typeface="+mn-lt"/>
              </a:rPr>
              <a:t>safety</a:t>
            </a:r>
            <a:r>
              <a:rPr lang="tr-TR" sz="4000" dirty="0">
                <a:latin typeface="+mn-lt"/>
              </a:rPr>
              <a:t> (Automotive </a:t>
            </a:r>
            <a:r>
              <a:rPr lang="tr-TR" sz="4000" dirty="0" err="1">
                <a:latin typeface="+mn-lt"/>
              </a:rPr>
              <a:t>vendors</a:t>
            </a:r>
            <a:r>
              <a:rPr lang="tr-TR" sz="4000" dirty="0">
                <a:latin typeface="+mn-lt"/>
              </a:rPr>
              <a:t> can </a:t>
            </a:r>
            <a:r>
              <a:rPr lang="tr-TR" sz="4000" dirty="0" err="1">
                <a:latin typeface="+mn-lt"/>
              </a:rPr>
              <a:t>use</a:t>
            </a:r>
            <a:r>
              <a:rPr lang="tr-TR" sz="4000" dirty="0">
                <a:latin typeface="+mn-lt"/>
              </a:rPr>
              <a:t> </a:t>
            </a:r>
            <a:r>
              <a:rPr lang="tr-TR" sz="4000" dirty="0" err="1">
                <a:latin typeface="+mn-lt"/>
              </a:rPr>
              <a:t>computer</a:t>
            </a:r>
            <a:r>
              <a:rPr lang="tr-TR" sz="4000" dirty="0">
                <a:latin typeface="+mn-lt"/>
              </a:rPr>
              <a:t> </a:t>
            </a:r>
            <a:r>
              <a:rPr lang="tr-TR" sz="4000" dirty="0" err="1">
                <a:latin typeface="+mn-lt"/>
              </a:rPr>
              <a:t>vision</a:t>
            </a:r>
            <a:r>
              <a:rPr lang="tr-TR" sz="4000" dirty="0">
                <a:latin typeface="+mn-lt"/>
              </a:rPr>
              <a:t> </a:t>
            </a:r>
            <a:r>
              <a:rPr lang="tr-TR" sz="4000" dirty="0" err="1">
                <a:latin typeface="+mn-lt"/>
              </a:rPr>
              <a:t>technology</a:t>
            </a:r>
            <a:r>
              <a:rPr lang="tr-TR" sz="4000" dirty="0">
                <a:latin typeface="+mn-lt"/>
              </a:rPr>
              <a:t> </a:t>
            </a:r>
            <a:r>
              <a:rPr lang="tr-TR" sz="4000" dirty="0" err="1">
                <a:latin typeface="+mn-lt"/>
              </a:rPr>
              <a:t>to</a:t>
            </a:r>
            <a:r>
              <a:rPr lang="tr-TR" sz="4000" dirty="0">
                <a:latin typeface="+mn-lt"/>
              </a:rPr>
              <a:t> </a:t>
            </a:r>
            <a:r>
              <a:rPr lang="tr-TR" sz="4000" dirty="0" err="1">
                <a:latin typeface="+mn-lt"/>
              </a:rPr>
              <a:t>monitor</a:t>
            </a:r>
            <a:r>
              <a:rPr lang="tr-TR" sz="4000" dirty="0">
                <a:latin typeface="+mn-lt"/>
              </a:rPr>
              <a:t> </a:t>
            </a:r>
            <a:r>
              <a:rPr lang="tr-TR" sz="4000" dirty="0" err="1">
                <a:latin typeface="+mn-lt"/>
              </a:rPr>
              <a:t>the</a:t>
            </a:r>
            <a:r>
              <a:rPr lang="tr-TR" sz="4000" dirty="0">
                <a:latin typeface="+mn-lt"/>
              </a:rPr>
              <a:t> </a:t>
            </a:r>
            <a:r>
              <a:rPr lang="tr-TR" sz="4000" dirty="0" err="1">
                <a:latin typeface="+mn-lt"/>
              </a:rPr>
              <a:t>driver’s</a:t>
            </a:r>
            <a:r>
              <a:rPr lang="tr-TR" sz="4000" dirty="0">
                <a:latin typeface="+mn-lt"/>
              </a:rPr>
              <a:t> </a:t>
            </a:r>
            <a:r>
              <a:rPr lang="tr-TR" sz="4000" dirty="0" err="1">
                <a:latin typeface="+mn-lt"/>
              </a:rPr>
              <a:t>emotional</a:t>
            </a:r>
            <a:r>
              <a:rPr lang="tr-TR" sz="4000" dirty="0">
                <a:latin typeface="+mn-lt"/>
              </a:rPr>
              <a:t> </a:t>
            </a:r>
            <a:r>
              <a:rPr lang="tr-TR" sz="4000" dirty="0" err="1">
                <a:latin typeface="+mn-lt"/>
              </a:rPr>
              <a:t>state</a:t>
            </a:r>
            <a:r>
              <a:rPr lang="tr-TR" sz="4000" dirty="0">
                <a:latin typeface="+mn-lt"/>
              </a:rPr>
              <a:t>), </a:t>
            </a:r>
            <a:r>
              <a:rPr lang="tr-TR" sz="4000" dirty="0" err="1">
                <a:latin typeface="+mn-lt"/>
              </a:rPr>
              <a:t>effectiveness</a:t>
            </a:r>
            <a:r>
              <a:rPr lang="tr-TR" sz="4000" dirty="0">
                <a:latin typeface="+mn-lt"/>
              </a:rPr>
              <a:t> of </a:t>
            </a:r>
            <a:r>
              <a:rPr lang="tr-TR" sz="4000" dirty="0" err="1">
                <a:latin typeface="+mn-lt"/>
              </a:rPr>
              <a:t>movie</a:t>
            </a:r>
            <a:r>
              <a:rPr lang="tr-TR" sz="4000" dirty="0">
                <a:latin typeface="+mn-lt"/>
              </a:rPr>
              <a:t> </a:t>
            </a:r>
            <a:r>
              <a:rPr lang="tr-TR" sz="4000" dirty="0" err="1">
                <a:latin typeface="+mn-lt"/>
              </a:rPr>
              <a:t>scenes</a:t>
            </a:r>
            <a:r>
              <a:rPr lang="tr-TR" sz="4000" dirty="0">
                <a:latin typeface="+mn-lt"/>
              </a:rPr>
              <a:t> (</a:t>
            </a:r>
            <a:r>
              <a:rPr lang="tr-TR" sz="4000" dirty="0" err="1">
                <a:latin typeface="+mn-lt"/>
              </a:rPr>
              <a:t>The</a:t>
            </a:r>
            <a:r>
              <a:rPr lang="tr-TR" sz="4000" dirty="0">
                <a:latin typeface="+mn-lt"/>
              </a:rPr>
              <a:t> </a:t>
            </a:r>
            <a:r>
              <a:rPr lang="tr-TR" sz="4000" dirty="0" err="1">
                <a:latin typeface="+mn-lt"/>
              </a:rPr>
              <a:t>media</a:t>
            </a:r>
            <a:r>
              <a:rPr lang="tr-TR" sz="4000" dirty="0">
                <a:latin typeface="+mn-lt"/>
              </a:rPr>
              <a:t> </a:t>
            </a:r>
            <a:r>
              <a:rPr lang="tr-TR" sz="4000" dirty="0" err="1">
                <a:latin typeface="+mn-lt"/>
              </a:rPr>
              <a:t>industry</a:t>
            </a:r>
            <a:r>
              <a:rPr lang="tr-TR" sz="4000" dirty="0">
                <a:latin typeface="+mn-lt"/>
              </a:rPr>
              <a:t> can </a:t>
            </a:r>
            <a:r>
              <a:rPr lang="tr-TR" sz="4000" dirty="0" err="1">
                <a:latin typeface="+mn-lt"/>
              </a:rPr>
              <a:t>certainly</a:t>
            </a:r>
            <a:r>
              <a:rPr lang="tr-TR" sz="4000" dirty="0">
                <a:latin typeface="+mn-lt"/>
              </a:rPr>
              <a:t> </a:t>
            </a:r>
            <a:r>
              <a:rPr lang="tr-TR" sz="4000" dirty="0" err="1">
                <a:latin typeface="+mn-lt"/>
              </a:rPr>
              <a:t>improvise</a:t>
            </a:r>
            <a:r>
              <a:rPr lang="tr-TR" sz="4000" dirty="0">
                <a:latin typeface="+mn-lt"/>
              </a:rPr>
              <a:t> </a:t>
            </a:r>
            <a:r>
              <a:rPr lang="tr-TR" sz="4000" dirty="0" err="1">
                <a:latin typeface="+mn-lt"/>
              </a:rPr>
              <a:t>the</a:t>
            </a:r>
            <a:r>
              <a:rPr lang="tr-TR" sz="4000" dirty="0">
                <a:latin typeface="+mn-lt"/>
              </a:rPr>
              <a:t> </a:t>
            </a:r>
            <a:r>
              <a:rPr lang="tr-TR" sz="4000" dirty="0" err="1">
                <a:latin typeface="+mn-lt"/>
              </a:rPr>
              <a:t>content</a:t>
            </a:r>
            <a:r>
              <a:rPr lang="tr-TR" sz="4000" dirty="0">
                <a:latin typeface="+mn-lt"/>
              </a:rPr>
              <a:t> </a:t>
            </a:r>
            <a:r>
              <a:rPr lang="tr-TR" sz="4000" dirty="0" err="1">
                <a:latin typeface="+mn-lt"/>
              </a:rPr>
              <a:t>and</a:t>
            </a:r>
            <a:r>
              <a:rPr lang="tr-TR" sz="4000" dirty="0">
                <a:latin typeface="+mn-lt"/>
              </a:rPr>
              <a:t> marketing </a:t>
            </a:r>
            <a:r>
              <a:rPr lang="tr-TR" sz="4000" dirty="0" err="1">
                <a:latin typeface="+mn-lt"/>
              </a:rPr>
              <a:t>strategies</a:t>
            </a:r>
            <a:r>
              <a:rPr lang="tr-TR" sz="4000" dirty="0">
                <a:latin typeface="+mn-lt"/>
              </a:rPr>
              <a:t> </a:t>
            </a:r>
            <a:r>
              <a:rPr lang="tr-TR" sz="4000" dirty="0" err="1">
                <a:latin typeface="+mn-lt"/>
              </a:rPr>
              <a:t>knowing</a:t>
            </a:r>
            <a:r>
              <a:rPr lang="tr-TR" sz="4000" dirty="0">
                <a:latin typeface="+mn-lt"/>
              </a:rPr>
              <a:t> </a:t>
            </a:r>
            <a:r>
              <a:rPr lang="tr-TR" sz="4000" dirty="0" err="1">
                <a:latin typeface="+mn-lt"/>
              </a:rPr>
              <a:t>the</a:t>
            </a:r>
            <a:r>
              <a:rPr lang="tr-TR" sz="4000" dirty="0">
                <a:latin typeface="+mn-lt"/>
              </a:rPr>
              <a:t> </a:t>
            </a:r>
            <a:r>
              <a:rPr lang="tr-TR" sz="4000" dirty="0" err="1">
                <a:latin typeface="+mn-lt"/>
              </a:rPr>
              <a:t>sentiments</a:t>
            </a:r>
            <a:r>
              <a:rPr lang="tr-TR" sz="4000" dirty="0">
                <a:latin typeface="+mn-lt"/>
              </a:rPr>
              <a:t> of </a:t>
            </a:r>
            <a:r>
              <a:rPr lang="tr-TR" sz="4000" dirty="0" err="1">
                <a:latin typeface="+mn-lt"/>
              </a:rPr>
              <a:t>their</a:t>
            </a:r>
            <a:r>
              <a:rPr lang="tr-TR" sz="4000" dirty="0">
                <a:latin typeface="+mn-lt"/>
              </a:rPr>
              <a:t> </a:t>
            </a:r>
            <a:r>
              <a:rPr lang="tr-TR" sz="4000" dirty="0" err="1">
                <a:latin typeface="+mn-lt"/>
              </a:rPr>
              <a:t>consumers</a:t>
            </a:r>
            <a:r>
              <a:rPr lang="tr-TR" sz="4000" dirty="0">
                <a:latin typeface="+mn-lt"/>
              </a:rPr>
              <a:t>. Disney is </a:t>
            </a:r>
            <a:r>
              <a:rPr lang="tr-TR" sz="4000" dirty="0" err="1">
                <a:latin typeface="+mn-lt"/>
              </a:rPr>
              <a:t>using</a:t>
            </a:r>
            <a:r>
              <a:rPr lang="tr-TR" sz="4000" dirty="0">
                <a:latin typeface="+mn-lt"/>
              </a:rPr>
              <a:t> </a:t>
            </a:r>
            <a:r>
              <a:rPr lang="tr-TR" sz="4000" dirty="0" err="1">
                <a:latin typeface="+mn-lt"/>
              </a:rPr>
              <a:t>Emotion</a:t>
            </a:r>
            <a:r>
              <a:rPr lang="tr-TR" sz="4000" dirty="0">
                <a:latin typeface="+mn-lt"/>
              </a:rPr>
              <a:t> </a:t>
            </a:r>
            <a:r>
              <a:rPr lang="tr-TR" sz="4000" dirty="0" err="1">
                <a:latin typeface="+mn-lt"/>
              </a:rPr>
              <a:t>Analytics</a:t>
            </a:r>
            <a:r>
              <a:rPr lang="tr-TR" sz="4000" dirty="0">
                <a:latin typeface="+mn-lt"/>
              </a:rPr>
              <a:t> </a:t>
            </a:r>
            <a:r>
              <a:rPr lang="tr-TR" sz="4000" dirty="0" err="1">
                <a:latin typeface="+mn-lt"/>
              </a:rPr>
              <a:t>techniques</a:t>
            </a:r>
            <a:r>
              <a:rPr lang="tr-TR" sz="4000" dirty="0">
                <a:latin typeface="+mn-lt"/>
              </a:rPr>
              <a:t> </a:t>
            </a:r>
            <a:r>
              <a:rPr lang="tr-TR" sz="4000" dirty="0" err="1">
                <a:latin typeface="+mn-lt"/>
              </a:rPr>
              <a:t>to</a:t>
            </a:r>
            <a:r>
              <a:rPr lang="tr-TR" sz="4000" dirty="0">
                <a:latin typeface="+mn-lt"/>
              </a:rPr>
              <a:t> </a:t>
            </a:r>
            <a:r>
              <a:rPr lang="tr-TR" sz="4000" dirty="0" err="1">
                <a:latin typeface="+mn-lt"/>
              </a:rPr>
              <a:t>know</a:t>
            </a:r>
            <a:r>
              <a:rPr lang="tr-TR" sz="4000" dirty="0">
                <a:latin typeface="+mn-lt"/>
              </a:rPr>
              <a:t> </a:t>
            </a:r>
            <a:r>
              <a:rPr lang="tr-TR" sz="4000" dirty="0" err="1">
                <a:latin typeface="+mn-lt"/>
              </a:rPr>
              <a:t>the</a:t>
            </a:r>
            <a:r>
              <a:rPr lang="tr-TR" sz="4000" dirty="0">
                <a:latin typeface="+mn-lt"/>
              </a:rPr>
              <a:t> </a:t>
            </a:r>
            <a:r>
              <a:rPr lang="tr-TR" sz="4000" dirty="0" err="1">
                <a:latin typeface="+mn-lt"/>
              </a:rPr>
              <a:t>audience’s</a:t>
            </a:r>
            <a:r>
              <a:rPr lang="tr-TR" sz="4000" dirty="0">
                <a:latin typeface="+mn-lt"/>
              </a:rPr>
              <a:t> </a:t>
            </a:r>
            <a:r>
              <a:rPr lang="tr-TR" sz="4000" dirty="0" err="1">
                <a:latin typeface="+mn-lt"/>
              </a:rPr>
              <a:t>experience</a:t>
            </a:r>
            <a:r>
              <a:rPr lang="tr-TR" sz="4000" dirty="0">
                <a:latin typeface="+mn-lt"/>
              </a:rPr>
              <a:t>.), </a:t>
            </a:r>
            <a:r>
              <a:rPr lang="tr-TR" sz="4000" dirty="0" err="1">
                <a:latin typeface="+mn-lt"/>
              </a:rPr>
              <a:t>education</a:t>
            </a:r>
            <a:r>
              <a:rPr lang="tr-TR" sz="4000" dirty="0">
                <a:latin typeface="+mn-lt"/>
              </a:rPr>
              <a:t> (</a:t>
            </a:r>
            <a:r>
              <a:rPr lang="tr-TR" sz="4000" dirty="0" err="1">
                <a:latin typeface="+mn-lt"/>
              </a:rPr>
              <a:t>improving</a:t>
            </a:r>
            <a:r>
              <a:rPr lang="tr-TR" sz="4000" dirty="0">
                <a:latin typeface="+mn-lt"/>
              </a:rPr>
              <a:t> </a:t>
            </a:r>
            <a:r>
              <a:rPr lang="tr-TR" sz="4000" dirty="0" err="1">
                <a:latin typeface="+mn-lt"/>
              </a:rPr>
              <a:t>learning</a:t>
            </a:r>
            <a:r>
              <a:rPr lang="tr-TR" sz="4000" dirty="0">
                <a:latin typeface="+mn-lt"/>
              </a:rPr>
              <a:t> </a:t>
            </a:r>
            <a:r>
              <a:rPr lang="tr-TR" sz="4000" dirty="0" err="1">
                <a:latin typeface="+mn-lt"/>
              </a:rPr>
              <a:t>processes</a:t>
            </a:r>
            <a:r>
              <a:rPr lang="tr-TR" sz="4000" dirty="0">
                <a:latin typeface="+mn-lt"/>
              </a:rPr>
              <a:t>, </a:t>
            </a:r>
            <a:r>
              <a:rPr lang="tr-TR" sz="4000" dirty="0" err="1">
                <a:latin typeface="+mn-lt"/>
              </a:rPr>
              <a:t>knowledge</a:t>
            </a:r>
            <a:r>
              <a:rPr lang="tr-TR" sz="4000" dirty="0">
                <a:latin typeface="+mn-lt"/>
              </a:rPr>
              <a:t> transfer </a:t>
            </a:r>
            <a:r>
              <a:rPr lang="tr-TR" sz="4000" dirty="0" err="1">
                <a:latin typeface="+mn-lt"/>
              </a:rPr>
              <a:t>and</a:t>
            </a:r>
            <a:r>
              <a:rPr lang="tr-TR" sz="4000" dirty="0">
                <a:latin typeface="+mn-lt"/>
              </a:rPr>
              <a:t> </a:t>
            </a:r>
            <a:r>
              <a:rPr lang="tr-TR" sz="4000" dirty="0" err="1">
                <a:latin typeface="+mn-lt"/>
              </a:rPr>
              <a:t>perception</a:t>
            </a:r>
            <a:r>
              <a:rPr lang="tr-TR" sz="4000" dirty="0">
                <a:latin typeface="+mn-lt"/>
              </a:rPr>
              <a:t> </a:t>
            </a:r>
            <a:r>
              <a:rPr lang="tr-TR" sz="4000" dirty="0" err="1">
                <a:latin typeface="+mn-lt"/>
              </a:rPr>
              <a:t>methodologies</a:t>
            </a:r>
            <a:r>
              <a:rPr lang="tr-TR" sz="4000" dirty="0">
                <a:latin typeface="+mn-lt"/>
              </a:rPr>
              <a:t>), </a:t>
            </a:r>
            <a:r>
              <a:rPr lang="tr-TR" sz="4000" dirty="0" err="1">
                <a:latin typeface="+mn-lt"/>
              </a:rPr>
              <a:t>recruitment</a:t>
            </a:r>
            <a:r>
              <a:rPr lang="tr-TR" sz="4000" dirty="0">
                <a:latin typeface="+mn-lt"/>
              </a:rPr>
              <a:t> (</a:t>
            </a:r>
            <a:r>
              <a:rPr lang="tr-TR" sz="4000" dirty="0" err="1">
                <a:latin typeface="+mn-lt"/>
              </a:rPr>
              <a:t>to</a:t>
            </a:r>
            <a:r>
              <a:rPr lang="tr-TR" sz="4000" dirty="0">
                <a:latin typeface="+mn-lt"/>
              </a:rPr>
              <a:t> </a:t>
            </a:r>
            <a:r>
              <a:rPr lang="tr-TR" sz="4000" dirty="0" err="1">
                <a:latin typeface="+mn-lt"/>
              </a:rPr>
              <a:t>understand</a:t>
            </a:r>
            <a:r>
              <a:rPr lang="tr-TR" sz="4000" dirty="0">
                <a:latin typeface="+mn-lt"/>
              </a:rPr>
              <a:t> </a:t>
            </a:r>
            <a:r>
              <a:rPr lang="tr-TR" sz="4000" dirty="0" err="1">
                <a:latin typeface="+mn-lt"/>
              </a:rPr>
              <a:t>the</a:t>
            </a:r>
            <a:r>
              <a:rPr lang="tr-TR" sz="4000" dirty="0">
                <a:latin typeface="+mn-lt"/>
              </a:rPr>
              <a:t> </a:t>
            </a:r>
            <a:r>
              <a:rPr lang="tr-TR" sz="4000" dirty="0" err="1">
                <a:latin typeface="+mn-lt"/>
              </a:rPr>
              <a:t>credibility</a:t>
            </a:r>
            <a:r>
              <a:rPr lang="tr-TR" sz="4000" dirty="0">
                <a:latin typeface="+mn-lt"/>
              </a:rPr>
              <a:t> of a </a:t>
            </a:r>
            <a:r>
              <a:rPr lang="tr-TR" sz="4000" dirty="0" err="1">
                <a:latin typeface="+mn-lt"/>
              </a:rPr>
              <a:t>candidate</a:t>
            </a:r>
            <a:r>
              <a:rPr lang="tr-TR" sz="4000" dirty="0">
                <a:latin typeface="+mn-lt"/>
              </a:rPr>
              <a:t>), marketing (</a:t>
            </a:r>
            <a:r>
              <a:rPr lang="tr-TR" sz="4000" dirty="0" err="1">
                <a:latin typeface="+mn-lt"/>
              </a:rPr>
              <a:t>creating</a:t>
            </a:r>
            <a:r>
              <a:rPr lang="tr-TR" sz="4000" dirty="0">
                <a:latin typeface="+mn-lt"/>
              </a:rPr>
              <a:t> </a:t>
            </a:r>
            <a:r>
              <a:rPr lang="tr-TR" sz="4000" dirty="0" err="1">
                <a:latin typeface="+mn-lt"/>
              </a:rPr>
              <a:t>custom</a:t>
            </a:r>
            <a:r>
              <a:rPr lang="tr-TR" sz="4000" dirty="0">
                <a:latin typeface="+mn-lt"/>
              </a:rPr>
              <a:t> </a:t>
            </a:r>
            <a:r>
              <a:rPr lang="tr-TR" sz="4000" dirty="0" err="1">
                <a:latin typeface="+mn-lt"/>
              </a:rPr>
              <a:t>ads</a:t>
            </a:r>
            <a:r>
              <a:rPr lang="tr-TR" sz="4000" dirty="0">
                <a:latin typeface="+mn-lt"/>
              </a:rPr>
              <a:t> </a:t>
            </a:r>
            <a:r>
              <a:rPr lang="tr-TR" sz="4000" dirty="0" err="1">
                <a:latin typeface="+mn-lt"/>
              </a:rPr>
              <a:t>based</a:t>
            </a:r>
            <a:r>
              <a:rPr lang="tr-TR" sz="4000" dirty="0">
                <a:latin typeface="+mn-lt"/>
              </a:rPr>
              <a:t> on </a:t>
            </a:r>
            <a:r>
              <a:rPr lang="tr-TR" sz="4000" dirty="0" err="1">
                <a:latin typeface="+mn-lt"/>
              </a:rPr>
              <a:t>the</a:t>
            </a:r>
            <a:r>
              <a:rPr lang="tr-TR" sz="4000" dirty="0">
                <a:latin typeface="+mn-lt"/>
              </a:rPr>
              <a:t> </a:t>
            </a:r>
            <a:r>
              <a:rPr lang="tr-TR" sz="4000" dirty="0" err="1">
                <a:latin typeface="+mn-lt"/>
              </a:rPr>
              <a:t>client's</a:t>
            </a:r>
            <a:r>
              <a:rPr lang="tr-TR" sz="4000" dirty="0">
                <a:latin typeface="+mn-lt"/>
              </a:rPr>
              <a:t> </a:t>
            </a:r>
            <a:r>
              <a:rPr lang="tr-TR" sz="4000" dirty="0" err="1">
                <a:latin typeface="+mn-lt"/>
              </a:rPr>
              <a:t>emotional</a:t>
            </a:r>
            <a:r>
              <a:rPr lang="tr-TR" sz="4000" dirty="0">
                <a:latin typeface="+mn-lt"/>
              </a:rPr>
              <a:t> </a:t>
            </a:r>
            <a:r>
              <a:rPr lang="tr-TR" sz="4000" dirty="0" err="1">
                <a:latin typeface="+mn-lt"/>
              </a:rPr>
              <a:t>state</a:t>
            </a:r>
            <a:r>
              <a:rPr lang="tr-TR" sz="4000" dirty="0">
                <a:latin typeface="+mn-lt"/>
              </a:rPr>
              <a:t>), </a:t>
            </a:r>
            <a:r>
              <a:rPr lang="tr-TR" sz="4000" dirty="0" err="1">
                <a:latin typeface="+mn-lt"/>
              </a:rPr>
              <a:t>fraud</a:t>
            </a:r>
            <a:r>
              <a:rPr lang="tr-TR" sz="4000" dirty="0">
                <a:latin typeface="+mn-lt"/>
              </a:rPr>
              <a:t> </a:t>
            </a:r>
            <a:r>
              <a:rPr lang="tr-TR" sz="4000" dirty="0" err="1">
                <a:latin typeface="+mn-lt"/>
              </a:rPr>
              <a:t>detection</a:t>
            </a:r>
            <a:r>
              <a:rPr lang="tr-TR" sz="4000" dirty="0">
                <a:latin typeface="+mn-lt"/>
              </a:rPr>
              <a:t> (</a:t>
            </a:r>
            <a:r>
              <a:rPr lang="tr-TR" sz="4000" dirty="0" err="1">
                <a:latin typeface="+mn-lt"/>
              </a:rPr>
              <a:t>insurance</a:t>
            </a:r>
            <a:r>
              <a:rPr lang="tr-TR" sz="4000" dirty="0">
                <a:latin typeface="+mn-lt"/>
              </a:rPr>
              <a:t> </a:t>
            </a:r>
            <a:r>
              <a:rPr lang="tr-TR" sz="4000" dirty="0" err="1">
                <a:latin typeface="+mn-lt"/>
              </a:rPr>
              <a:t>companies</a:t>
            </a:r>
            <a:r>
              <a:rPr lang="tr-TR" sz="4000" dirty="0">
                <a:latin typeface="+mn-lt"/>
              </a:rPr>
              <a:t>), </a:t>
            </a:r>
            <a:r>
              <a:rPr lang="tr-TR" sz="4000" dirty="0" err="1">
                <a:latin typeface="+mn-lt"/>
              </a:rPr>
              <a:t>healthcare</a:t>
            </a:r>
            <a:r>
              <a:rPr lang="tr-TR" sz="4000" dirty="0">
                <a:latin typeface="+mn-lt"/>
              </a:rPr>
              <a:t> </a:t>
            </a:r>
            <a:r>
              <a:rPr lang="tr-TR" sz="4000" dirty="0" err="1">
                <a:latin typeface="+mn-lt"/>
              </a:rPr>
              <a:t>and</a:t>
            </a:r>
            <a:r>
              <a:rPr lang="tr-TR" sz="4000" dirty="0">
                <a:latin typeface="+mn-lt"/>
              </a:rPr>
              <a:t> </a:t>
            </a:r>
            <a:r>
              <a:rPr lang="tr-TR" sz="4000" dirty="0" err="1">
                <a:latin typeface="+mn-lt"/>
              </a:rPr>
              <a:t>more</a:t>
            </a:r>
            <a:r>
              <a:rPr lang="tr-TR" sz="4000" dirty="0">
                <a:latin typeface="+mn-lt"/>
              </a:rPr>
              <a:t>.</a:t>
            </a:r>
          </a:p>
          <a:p>
            <a:pPr algn="just"/>
            <a:r>
              <a:rPr lang="tr-TR" sz="4000" dirty="0" err="1">
                <a:latin typeface="+mn-lt"/>
              </a:rPr>
              <a:t>Muce</a:t>
            </a:r>
            <a:r>
              <a:rPr lang="tr-TR" sz="4000" dirty="0">
                <a:latin typeface="+mn-lt"/>
              </a:rPr>
              <a:t> </a:t>
            </a:r>
            <a:r>
              <a:rPr lang="tr-TR" sz="4000" dirty="0" err="1">
                <a:latin typeface="+mn-lt"/>
              </a:rPr>
              <a:t>suggests</a:t>
            </a:r>
            <a:r>
              <a:rPr lang="tr-TR" sz="4000" dirty="0">
                <a:latin typeface="+mn-lt"/>
              </a:rPr>
              <a:t> </a:t>
            </a:r>
            <a:r>
              <a:rPr lang="tr-TR" sz="4000" dirty="0" err="1">
                <a:latin typeface="+mn-lt"/>
              </a:rPr>
              <a:t>music</a:t>
            </a:r>
            <a:r>
              <a:rPr lang="tr-TR" sz="4000" dirty="0">
                <a:latin typeface="+mn-lt"/>
              </a:rPr>
              <a:t> </a:t>
            </a:r>
            <a:r>
              <a:rPr lang="tr-TR" sz="4000" dirty="0" err="1">
                <a:latin typeface="+mn-lt"/>
              </a:rPr>
              <a:t>according</a:t>
            </a:r>
            <a:r>
              <a:rPr lang="tr-TR" sz="4000" dirty="0">
                <a:latin typeface="+mn-lt"/>
              </a:rPr>
              <a:t> </a:t>
            </a:r>
            <a:r>
              <a:rPr lang="tr-TR" sz="4000" dirty="0" err="1">
                <a:latin typeface="+mn-lt"/>
              </a:rPr>
              <a:t>to</a:t>
            </a:r>
            <a:r>
              <a:rPr lang="tr-TR" sz="4000" dirty="0">
                <a:latin typeface="+mn-lt"/>
              </a:rPr>
              <a:t> </a:t>
            </a:r>
            <a:r>
              <a:rPr lang="tr-TR" sz="4000" dirty="0" err="1">
                <a:latin typeface="+mn-lt"/>
              </a:rPr>
              <a:t>users</a:t>
            </a:r>
            <a:r>
              <a:rPr lang="tr-TR" sz="4000" dirty="0">
                <a:latin typeface="+mn-lt"/>
              </a:rPr>
              <a:t>’ </a:t>
            </a:r>
            <a:r>
              <a:rPr lang="tr-TR" sz="4000" dirty="0" err="1">
                <a:latin typeface="+mn-lt"/>
              </a:rPr>
              <a:t>emotions</a:t>
            </a:r>
            <a:r>
              <a:rPr lang="tr-TR" sz="4000" dirty="0">
                <a:latin typeface="+mn-lt"/>
              </a:rPr>
              <a:t>. </a:t>
            </a:r>
            <a:r>
              <a:rPr lang="tr-TR" sz="4000" dirty="0" err="1">
                <a:latin typeface="+mn-lt"/>
              </a:rPr>
              <a:t>If</a:t>
            </a:r>
            <a:r>
              <a:rPr lang="tr-TR" sz="4000" dirty="0">
                <a:latin typeface="+mn-lt"/>
              </a:rPr>
              <a:t> </a:t>
            </a:r>
            <a:r>
              <a:rPr lang="tr-TR" sz="4000" dirty="0" err="1">
                <a:latin typeface="+mn-lt"/>
              </a:rPr>
              <a:t>the</a:t>
            </a:r>
            <a:r>
              <a:rPr lang="tr-TR" sz="4000" dirty="0">
                <a:latin typeface="+mn-lt"/>
              </a:rPr>
              <a:t> </a:t>
            </a:r>
            <a:r>
              <a:rPr lang="tr-TR" sz="4000" dirty="0" err="1">
                <a:latin typeface="+mn-lt"/>
              </a:rPr>
              <a:t>user’s</a:t>
            </a:r>
            <a:r>
              <a:rPr lang="tr-TR" sz="4000" dirty="0">
                <a:latin typeface="+mn-lt"/>
              </a:rPr>
              <a:t> </a:t>
            </a:r>
            <a:r>
              <a:rPr lang="tr-TR" sz="4000" dirty="0" err="1">
                <a:latin typeface="+mn-lt"/>
              </a:rPr>
              <a:t>emotion</a:t>
            </a:r>
            <a:r>
              <a:rPr lang="tr-TR" sz="4000" dirty="0">
                <a:latin typeface="+mn-lt"/>
              </a:rPr>
              <a:t> </a:t>
            </a:r>
            <a:r>
              <a:rPr lang="tr-TR" sz="4000" dirty="0" err="1">
                <a:latin typeface="+mn-lt"/>
              </a:rPr>
              <a:t>that</a:t>
            </a:r>
            <a:r>
              <a:rPr lang="tr-TR" sz="4000" dirty="0">
                <a:latin typeface="+mn-lt"/>
              </a:rPr>
              <a:t> has </a:t>
            </a:r>
            <a:r>
              <a:rPr lang="tr-TR" sz="4000" dirty="0" err="1">
                <a:latin typeface="+mn-lt"/>
              </a:rPr>
              <a:t>been</a:t>
            </a:r>
            <a:r>
              <a:rPr lang="tr-TR" sz="4000" dirty="0">
                <a:latin typeface="+mn-lt"/>
              </a:rPr>
              <a:t> </a:t>
            </a:r>
            <a:r>
              <a:rPr lang="tr-TR" sz="4000" dirty="0" err="1">
                <a:latin typeface="+mn-lt"/>
              </a:rPr>
              <a:t>predicted</a:t>
            </a:r>
            <a:r>
              <a:rPr lang="tr-TR" sz="4000" dirty="0">
                <a:latin typeface="+mn-lt"/>
              </a:rPr>
              <a:t> is </a:t>
            </a:r>
            <a:r>
              <a:rPr lang="tr-TR" sz="4000" dirty="0" err="1">
                <a:latin typeface="+mn-lt"/>
              </a:rPr>
              <a:t>happiness</a:t>
            </a:r>
            <a:r>
              <a:rPr lang="tr-TR" sz="4000" dirty="0">
                <a:latin typeface="+mn-lt"/>
              </a:rPr>
              <a:t>, </a:t>
            </a:r>
            <a:r>
              <a:rPr lang="tr-TR" sz="4000" dirty="0" err="1">
                <a:latin typeface="+mn-lt"/>
              </a:rPr>
              <a:t>music</a:t>
            </a:r>
            <a:r>
              <a:rPr lang="tr-TR" sz="4000" dirty="0">
                <a:latin typeface="+mn-lt"/>
              </a:rPr>
              <a:t> </a:t>
            </a:r>
            <a:r>
              <a:rPr lang="tr-TR" sz="4000" dirty="0" err="1">
                <a:latin typeface="+mn-lt"/>
              </a:rPr>
              <a:t>about</a:t>
            </a:r>
            <a:r>
              <a:rPr lang="tr-TR" sz="4000" dirty="0">
                <a:latin typeface="+mn-lt"/>
              </a:rPr>
              <a:t> </a:t>
            </a:r>
            <a:r>
              <a:rPr lang="tr-TR" sz="4000" dirty="0" err="1">
                <a:latin typeface="+mn-lt"/>
              </a:rPr>
              <a:t>happiness</a:t>
            </a:r>
            <a:r>
              <a:rPr lang="tr-TR" sz="4000" dirty="0">
                <a:latin typeface="+mn-lt"/>
              </a:rPr>
              <a:t> is </a:t>
            </a:r>
            <a:r>
              <a:rPr lang="tr-TR" sz="4000" dirty="0" err="1">
                <a:latin typeface="+mn-lt"/>
              </a:rPr>
              <a:t>suggested</a:t>
            </a:r>
            <a:r>
              <a:rPr lang="tr-TR" sz="4000" dirty="0">
                <a:latin typeface="+mn-lt"/>
              </a:rPr>
              <a:t>, </a:t>
            </a:r>
            <a:r>
              <a:rPr lang="tr-TR" sz="4000" dirty="0" err="1">
                <a:latin typeface="+mn-lt"/>
              </a:rPr>
              <a:t>if</a:t>
            </a:r>
            <a:r>
              <a:rPr lang="tr-TR" sz="4000" dirty="0">
                <a:latin typeface="+mn-lt"/>
              </a:rPr>
              <a:t> </a:t>
            </a:r>
            <a:r>
              <a:rPr lang="tr-TR" sz="4000" dirty="0" err="1">
                <a:latin typeface="+mn-lt"/>
              </a:rPr>
              <a:t>the</a:t>
            </a:r>
            <a:r>
              <a:rPr lang="tr-TR" sz="4000" dirty="0">
                <a:latin typeface="+mn-lt"/>
              </a:rPr>
              <a:t> </a:t>
            </a:r>
            <a:r>
              <a:rPr lang="tr-TR" sz="4000" dirty="0" err="1">
                <a:latin typeface="+mn-lt"/>
              </a:rPr>
              <a:t>emotion</a:t>
            </a:r>
            <a:r>
              <a:rPr lang="tr-TR" sz="4000" dirty="0">
                <a:latin typeface="+mn-lt"/>
              </a:rPr>
              <a:t> is </a:t>
            </a:r>
            <a:r>
              <a:rPr lang="tr-TR" sz="4000" dirty="0" err="1">
                <a:latin typeface="+mn-lt"/>
              </a:rPr>
              <a:t>sadness</a:t>
            </a:r>
            <a:r>
              <a:rPr lang="tr-TR" sz="4000" dirty="0">
                <a:latin typeface="+mn-lt"/>
              </a:rPr>
              <a:t>, </a:t>
            </a:r>
            <a:r>
              <a:rPr lang="tr-TR" sz="4000" dirty="0" err="1">
                <a:latin typeface="+mn-lt"/>
              </a:rPr>
              <a:t>music</a:t>
            </a:r>
            <a:r>
              <a:rPr lang="tr-TR" sz="4000" dirty="0">
                <a:latin typeface="+mn-lt"/>
              </a:rPr>
              <a:t> </a:t>
            </a:r>
            <a:r>
              <a:rPr lang="tr-TR" sz="4000" dirty="0" err="1">
                <a:latin typeface="+mn-lt"/>
              </a:rPr>
              <a:t>about</a:t>
            </a:r>
            <a:r>
              <a:rPr lang="tr-TR" sz="4000" dirty="0">
                <a:latin typeface="+mn-lt"/>
              </a:rPr>
              <a:t> </a:t>
            </a:r>
            <a:r>
              <a:rPr lang="tr-TR" sz="4000" dirty="0" err="1">
                <a:latin typeface="+mn-lt"/>
              </a:rPr>
              <a:t>sadness</a:t>
            </a:r>
            <a:r>
              <a:rPr lang="tr-TR" sz="4000" dirty="0">
                <a:latin typeface="+mn-lt"/>
              </a:rPr>
              <a:t> is </a:t>
            </a:r>
            <a:r>
              <a:rPr lang="tr-TR" sz="4000" dirty="0" err="1">
                <a:latin typeface="+mn-lt"/>
              </a:rPr>
              <a:t>suggested</a:t>
            </a:r>
            <a:r>
              <a:rPr lang="tr-TR" sz="4000" dirty="0">
                <a:latin typeface="+mn-lt"/>
              </a:rPr>
              <a:t>, </a:t>
            </a:r>
            <a:r>
              <a:rPr lang="tr-TR" sz="4000" dirty="0" err="1">
                <a:latin typeface="+mn-lt"/>
              </a:rPr>
              <a:t>if</a:t>
            </a:r>
            <a:r>
              <a:rPr lang="tr-TR" sz="4000" dirty="0">
                <a:latin typeface="+mn-lt"/>
              </a:rPr>
              <a:t> </a:t>
            </a:r>
            <a:r>
              <a:rPr lang="tr-TR" sz="4000" dirty="0" err="1">
                <a:latin typeface="+mn-lt"/>
              </a:rPr>
              <a:t>the</a:t>
            </a:r>
            <a:r>
              <a:rPr lang="tr-TR" sz="4000" dirty="0">
                <a:latin typeface="+mn-lt"/>
              </a:rPr>
              <a:t> </a:t>
            </a:r>
            <a:r>
              <a:rPr lang="tr-TR" sz="4000" dirty="0" err="1">
                <a:latin typeface="+mn-lt"/>
              </a:rPr>
              <a:t>emotion</a:t>
            </a:r>
            <a:r>
              <a:rPr lang="tr-TR" sz="4000" dirty="0">
                <a:latin typeface="+mn-lt"/>
              </a:rPr>
              <a:t> is </a:t>
            </a:r>
            <a:r>
              <a:rPr lang="tr-TR" sz="4000" dirty="0" err="1">
                <a:latin typeface="+mn-lt"/>
              </a:rPr>
              <a:t>anger</a:t>
            </a:r>
            <a:r>
              <a:rPr lang="tr-TR" sz="4000" dirty="0">
                <a:latin typeface="+mn-lt"/>
              </a:rPr>
              <a:t>, </a:t>
            </a:r>
            <a:r>
              <a:rPr lang="tr-TR" sz="4000" dirty="0" err="1">
                <a:latin typeface="+mn-lt"/>
              </a:rPr>
              <a:t>music</a:t>
            </a:r>
            <a:r>
              <a:rPr lang="tr-TR" sz="4000" dirty="0">
                <a:latin typeface="+mn-lt"/>
              </a:rPr>
              <a:t> </a:t>
            </a:r>
            <a:r>
              <a:rPr lang="tr-TR" sz="4000" dirty="0" err="1">
                <a:latin typeface="+mn-lt"/>
              </a:rPr>
              <a:t>to</a:t>
            </a:r>
            <a:r>
              <a:rPr lang="tr-TR" sz="4000" dirty="0">
                <a:latin typeface="+mn-lt"/>
              </a:rPr>
              <a:t> </a:t>
            </a:r>
            <a:r>
              <a:rPr lang="tr-TR" sz="4000" dirty="0" err="1">
                <a:latin typeface="+mn-lt"/>
              </a:rPr>
              <a:t>calm</a:t>
            </a:r>
            <a:r>
              <a:rPr lang="tr-TR" sz="4000" dirty="0">
                <a:latin typeface="+mn-lt"/>
              </a:rPr>
              <a:t> </a:t>
            </a:r>
            <a:r>
              <a:rPr lang="tr-TR" sz="4000" dirty="0" err="1">
                <a:latin typeface="+mn-lt"/>
              </a:rPr>
              <a:t>users</a:t>
            </a:r>
            <a:r>
              <a:rPr lang="tr-TR" sz="4000" dirty="0">
                <a:latin typeface="+mn-lt"/>
              </a:rPr>
              <a:t> </a:t>
            </a:r>
            <a:r>
              <a:rPr lang="tr-TR" sz="4000" dirty="0" err="1">
                <a:latin typeface="+mn-lt"/>
              </a:rPr>
              <a:t>down</a:t>
            </a:r>
            <a:r>
              <a:rPr lang="tr-TR" sz="4000" dirty="0">
                <a:latin typeface="+mn-lt"/>
              </a:rPr>
              <a:t> is </a:t>
            </a:r>
            <a:r>
              <a:rPr lang="tr-TR" sz="4000" dirty="0" err="1">
                <a:latin typeface="+mn-lt"/>
              </a:rPr>
              <a:t>suggested</a:t>
            </a:r>
            <a:r>
              <a:rPr lang="tr-TR" sz="4000" dirty="0">
                <a:latin typeface="+mn-lt"/>
              </a:rPr>
              <a:t>, </a:t>
            </a:r>
            <a:r>
              <a:rPr lang="tr-TR" sz="4000" dirty="0" err="1">
                <a:latin typeface="+mn-lt"/>
              </a:rPr>
              <a:t>and</a:t>
            </a:r>
            <a:r>
              <a:rPr lang="tr-TR" sz="4000" dirty="0">
                <a:latin typeface="+mn-lt"/>
              </a:rPr>
              <a:t>, </a:t>
            </a:r>
            <a:r>
              <a:rPr lang="tr-TR" sz="4000" dirty="0" err="1">
                <a:latin typeface="+mn-lt"/>
              </a:rPr>
              <a:t>if</a:t>
            </a:r>
            <a:r>
              <a:rPr lang="tr-TR" sz="4000" dirty="0">
                <a:latin typeface="+mn-lt"/>
              </a:rPr>
              <a:t> </a:t>
            </a:r>
            <a:r>
              <a:rPr lang="tr-TR" sz="4000" dirty="0" err="1">
                <a:latin typeface="+mn-lt"/>
              </a:rPr>
              <a:t>the</a:t>
            </a:r>
            <a:r>
              <a:rPr lang="tr-TR" sz="4000" dirty="0">
                <a:latin typeface="+mn-lt"/>
              </a:rPr>
              <a:t> </a:t>
            </a:r>
            <a:r>
              <a:rPr lang="tr-TR" sz="4000" dirty="0" err="1">
                <a:latin typeface="+mn-lt"/>
              </a:rPr>
              <a:t>emotion</a:t>
            </a:r>
            <a:r>
              <a:rPr lang="tr-TR" sz="4000" dirty="0">
                <a:latin typeface="+mn-lt"/>
              </a:rPr>
              <a:t> is </a:t>
            </a:r>
            <a:r>
              <a:rPr lang="tr-TR" sz="4000" dirty="0" err="1">
                <a:latin typeface="+mn-lt"/>
              </a:rPr>
              <a:t>neutral</a:t>
            </a:r>
            <a:r>
              <a:rPr lang="tr-TR" sz="4000" dirty="0">
                <a:latin typeface="+mn-lt"/>
              </a:rPr>
              <a:t>, </a:t>
            </a:r>
            <a:r>
              <a:rPr lang="tr-TR" sz="4000" dirty="0" err="1">
                <a:latin typeface="+mn-lt"/>
              </a:rPr>
              <a:t>music</a:t>
            </a:r>
            <a:r>
              <a:rPr lang="tr-TR" sz="4000" dirty="0">
                <a:latin typeface="+mn-lt"/>
              </a:rPr>
              <a:t> </a:t>
            </a:r>
            <a:r>
              <a:rPr lang="tr-TR" sz="4000" dirty="0" err="1">
                <a:latin typeface="+mn-lt"/>
              </a:rPr>
              <a:t>to</a:t>
            </a:r>
            <a:r>
              <a:rPr lang="tr-TR" sz="4000" dirty="0">
                <a:latin typeface="+mn-lt"/>
              </a:rPr>
              <a:t> </a:t>
            </a:r>
            <a:r>
              <a:rPr lang="tr-TR" sz="4000" dirty="0" err="1">
                <a:latin typeface="+mn-lt"/>
              </a:rPr>
              <a:t>cheer</a:t>
            </a:r>
            <a:r>
              <a:rPr lang="tr-TR" sz="4000" dirty="0">
                <a:latin typeface="+mn-lt"/>
              </a:rPr>
              <a:t> </a:t>
            </a:r>
            <a:r>
              <a:rPr lang="tr-TR" sz="4000" dirty="0" err="1">
                <a:latin typeface="+mn-lt"/>
              </a:rPr>
              <a:t>users</a:t>
            </a:r>
            <a:r>
              <a:rPr lang="tr-TR" sz="4000" dirty="0">
                <a:latin typeface="+mn-lt"/>
              </a:rPr>
              <a:t> </a:t>
            </a:r>
            <a:r>
              <a:rPr lang="tr-TR" sz="4000" dirty="0" err="1">
                <a:latin typeface="+mn-lt"/>
              </a:rPr>
              <a:t>up</a:t>
            </a:r>
            <a:r>
              <a:rPr lang="tr-TR" sz="4000" dirty="0">
                <a:latin typeface="+mn-lt"/>
              </a:rPr>
              <a:t> is </a:t>
            </a:r>
            <a:r>
              <a:rPr lang="tr-TR" sz="4000" dirty="0" err="1">
                <a:latin typeface="+mn-lt"/>
              </a:rPr>
              <a:t>suggested</a:t>
            </a:r>
            <a:r>
              <a:rPr lang="tr-TR" sz="4000" dirty="0">
                <a:latin typeface="+mn-lt"/>
              </a:rPr>
              <a:t>. </a:t>
            </a:r>
            <a:r>
              <a:rPr lang="tr-TR" sz="4000" dirty="0" err="1">
                <a:latin typeface="+mn-lt"/>
              </a:rPr>
              <a:t>So</a:t>
            </a:r>
            <a:r>
              <a:rPr lang="tr-TR" sz="4000" dirty="0">
                <a:latin typeface="+mn-lt"/>
              </a:rPr>
              <a:t>, problem </a:t>
            </a:r>
            <a:r>
              <a:rPr lang="tr-TR" sz="4000" dirty="0" err="1">
                <a:latin typeface="+mn-lt"/>
              </a:rPr>
              <a:t>that</a:t>
            </a:r>
            <a:r>
              <a:rPr lang="tr-TR" sz="4000" dirty="0">
                <a:latin typeface="+mn-lt"/>
              </a:rPr>
              <a:t> </a:t>
            </a:r>
            <a:r>
              <a:rPr lang="tr-TR" sz="4000" dirty="0" err="1">
                <a:latin typeface="+mn-lt"/>
              </a:rPr>
              <a:t>was</a:t>
            </a:r>
            <a:r>
              <a:rPr lang="tr-TR" sz="4000" dirty="0">
                <a:latin typeface="+mn-lt"/>
              </a:rPr>
              <a:t> </a:t>
            </a:r>
            <a:r>
              <a:rPr lang="tr-TR" sz="4000" dirty="0" err="1">
                <a:latin typeface="+mn-lt"/>
              </a:rPr>
              <a:t>solved</a:t>
            </a:r>
            <a:r>
              <a:rPr lang="tr-TR" sz="4000" dirty="0">
                <a:latin typeface="+mn-lt"/>
              </a:rPr>
              <a:t> is </a:t>
            </a:r>
            <a:r>
              <a:rPr lang="tr-TR" sz="4000" dirty="0" err="1">
                <a:latin typeface="+mn-lt"/>
              </a:rPr>
              <a:t>music</a:t>
            </a:r>
            <a:r>
              <a:rPr lang="tr-TR" sz="4000" dirty="0">
                <a:latin typeface="+mn-lt"/>
              </a:rPr>
              <a:t> </a:t>
            </a:r>
            <a:r>
              <a:rPr lang="tr-TR" sz="4000" dirty="0" err="1">
                <a:latin typeface="+mn-lt"/>
              </a:rPr>
              <a:t>that</a:t>
            </a:r>
            <a:r>
              <a:rPr lang="tr-TR" sz="4000" dirty="0">
                <a:latin typeface="+mn-lt"/>
              </a:rPr>
              <a:t> </a:t>
            </a:r>
            <a:r>
              <a:rPr lang="tr-TR" sz="4000" dirty="0" err="1">
                <a:latin typeface="+mn-lt"/>
              </a:rPr>
              <a:t>users</a:t>
            </a:r>
            <a:r>
              <a:rPr lang="tr-TR" sz="4000" dirty="0">
                <a:latin typeface="+mn-lt"/>
              </a:rPr>
              <a:t> </a:t>
            </a:r>
            <a:r>
              <a:rPr lang="tr-TR" sz="4000" dirty="0" err="1">
                <a:latin typeface="+mn-lt"/>
              </a:rPr>
              <a:t>may</a:t>
            </a:r>
            <a:r>
              <a:rPr lang="tr-TR" sz="4000" dirty="0">
                <a:latin typeface="+mn-lt"/>
              </a:rPr>
              <a:t> </a:t>
            </a:r>
            <a:r>
              <a:rPr lang="tr-TR" sz="4000" dirty="0" err="1">
                <a:latin typeface="+mn-lt"/>
              </a:rPr>
              <a:t>want</a:t>
            </a:r>
            <a:r>
              <a:rPr lang="tr-TR" sz="4000" dirty="0">
                <a:latin typeface="+mn-lt"/>
              </a:rPr>
              <a:t> </a:t>
            </a:r>
            <a:r>
              <a:rPr lang="tr-TR" sz="4000" dirty="0" err="1">
                <a:latin typeface="+mn-lt"/>
              </a:rPr>
              <a:t>according</a:t>
            </a:r>
            <a:r>
              <a:rPr lang="tr-TR" sz="4000" dirty="0">
                <a:latin typeface="+mn-lt"/>
              </a:rPr>
              <a:t> </a:t>
            </a:r>
            <a:r>
              <a:rPr lang="tr-TR" sz="4000" dirty="0" err="1">
                <a:latin typeface="+mn-lt"/>
              </a:rPr>
              <a:t>to</a:t>
            </a:r>
            <a:r>
              <a:rPr lang="tr-TR" sz="4000" dirty="0">
                <a:latin typeface="+mn-lt"/>
              </a:rPr>
              <a:t> </a:t>
            </a:r>
            <a:r>
              <a:rPr lang="tr-TR" sz="4000" dirty="0" err="1">
                <a:latin typeface="+mn-lt"/>
              </a:rPr>
              <a:t>their</a:t>
            </a:r>
            <a:r>
              <a:rPr lang="tr-TR" sz="4000" dirty="0">
                <a:latin typeface="+mn-lt"/>
              </a:rPr>
              <a:t> </a:t>
            </a:r>
            <a:r>
              <a:rPr lang="tr-TR" sz="4000" dirty="0" err="1">
                <a:latin typeface="+mn-lt"/>
              </a:rPr>
              <a:t>emotions</a:t>
            </a:r>
            <a:r>
              <a:rPr lang="tr-TR" sz="4000" dirty="0">
                <a:latin typeface="+mn-lt"/>
              </a:rPr>
              <a:t> at </a:t>
            </a:r>
            <a:r>
              <a:rPr lang="tr-TR" sz="4000" dirty="0" err="1">
                <a:latin typeface="+mn-lt"/>
              </a:rPr>
              <a:t>the</a:t>
            </a:r>
            <a:r>
              <a:rPr lang="tr-TR" sz="4000" dirty="0">
                <a:latin typeface="+mn-lt"/>
              </a:rPr>
              <a:t> moment is </a:t>
            </a:r>
            <a:r>
              <a:rPr lang="tr-TR" sz="4000" dirty="0" err="1">
                <a:latin typeface="+mn-lt"/>
              </a:rPr>
              <a:t>suggested</a:t>
            </a:r>
            <a:r>
              <a:rPr lang="tr-TR" sz="4000" dirty="0">
                <a:latin typeface="+mn-lt"/>
              </a:rPr>
              <a:t>. </a:t>
            </a:r>
            <a:r>
              <a:rPr lang="tr-TR" sz="3900" dirty="0">
                <a:latin typeface="+mn-lt"/>
              </a:rPr>
              <a:t> </a:t>
            </a:r>
          </a:p>
        </p:txBody>
      </p:sp>
      <p:sp>
        <p:nvSpPr>
          <p:cNvPr id="12" name="Dikdörtgen 11"/>
          <p:cNvSpPr/>
          <p:nvPr/>
        </p:nvSpPr>
        <p:spPr>
          <a:xfrm>
            <a:off x="15137170" y="5181598"/>
            <a:ext cx="20828000" cy="9474531"/>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nvan 1"/>
          <p:cNvSpPr txBox="1">
            <a:spLocks/>
          </p:cNvSpPr>
          <p:nvPr/>
        </p:nvSpPr>
        <p:spPr>
          <a:xfrm>
            <a:off x="15137170" y="15358797"/>
            <a:ext cx="20797520" cy="32370109"/>
          </a:xfrm>
          <a:prstGeom prst="rect">
            <a:avLst/>
          </a:prstGeom>
        </p:spPr>
        <p:txBody>
          <a:bodyPr vert="horz" lIns="91440" tIns="45720" rIns="91440" bIns="45720" rtlCol="0" anchor="t">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endParaRPr lang="tr-TR" sz="4800" b="1" dirty="0">
              <a:latin typeface="+mn-lt"/>
            </a:endParaRPr>
          </a:p>
          <a:p>
            <a:r>
              <a:rPr lang="tr-TR" sz="4800" b="1" dirty="0">
                <a:latin typeface="+mn-lt"/>
              </a:rPr>
              <a:t>PROJECT DETAILS</a:t>
            </a:r>
            <a:endParaRPr lang="tr-TR" sz="4800" dirty="0"/>
          </a:p>
          <a:p>
            <a:endParaRPr lang="tr-TR" sz="4800" dirty="0"/>
          </a:p>
          <a:p>
            <a:endParaRPr lang="tr-TR" sz="4800" dirty="0"/>
          </a:p>
          <a:p>
            <a:br>
              <a:rPr lang="tr-TR" sz="4800" dirty="0"/>
            </a:br>
            <a:br>
              <a:rPr lang="tr-TR" sz="4800" dirty="0"/>
            </a:br>
            <a:br>
              <a:rPr lang="tr-TR" sz="4800" dirty="0"/>
            </a:br>
            <a:endParaRPr lang="en-US" sz="4800" dirty="0"/>
          </a:p>
        </p:txBody>
      </p:sp>
      <p:sp>
        <p:nvSpPr>
          <p:cNvPr id="14" name="Dikdörtgen 13"/>
          <p:cNvSpPr/>
          <p:nvPr/>
        </p:nvSpPr>
        <p:spPr>
          <a:xfrm>
            <a:off x="15137170" y="15358798"/>
            <a:ext cx="20828000" cy="3237011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nvan 1"/>
          <p:cNvSpPr txBox="1">
            <a:spLocks/>
          </p:cNvSpPr>
          <p:nvPr/>
        </p:nvSpPr>
        <p:spPr>
          <a:xfrm>
            <a:off x="37486416" y="5227981"/>
            <a:ext cx="11518515" cy="4622960"/>
          </a:xfrm>
          <a:prstGeom prst="rect">
            <a:avLst/>
          </a:prstGeom>
        </p:spPr>
        <p:txBody>
          <a:bodyPr vert="horz" lIns="91440" tIns="45720" rIns="91440" bIns="45720" rtlCol="0" anchor="t">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endParaRPr lang="tr-TR" sz="4800" b="1" dirty="0">
              <a:latin typeface="+mn-lt"/>
            </a:endParaRPr>
          </a:p>
          <a:p>
            <a:r>
              <a:rPr lang="tr-TR" sz="4800" b="1" dirty="0">
                <a:latin typeface="+mn-lt"/>
              </a:rPr>
              <a:t>CONCLUSION </a:t>
            </a:r>
            <a:r>
              <a:rPr lang="tr-TR" sz="4800" b="1" dirty="0" err="1">
                <a:latin typeface="+mn-lt"/>
              </a:rPr>
              <a:t>and</a:t>
            </a:r>
            <a:r>
              <a:rPr lang="tr-TR" sz="4800" b="1" dirty="0">
                <a:latin typeface="+mn-lt"/>
              </a:rPr>
              <a:t> DISCUSSION</a:t>
            </a:r>
            <a:endParaRPr lang="tr-TR" sz="4800" dirty="0"/>
          </a:p>
          <a:p>
            <a:pPr algn="just"/>
            <a:r>
              <a:rPr lang="tr-TR" sz="4400" dirty="0" err="1">
                <a:latin typeface="+mn-lt"/>
              </a:rPr>
              <a:t>Emotions</a:t>
            </a:r>
            <a:r>
              <a:rPr lang="tr-TR" sz="4400" dirty="0">
                <a:latin typeface="+mn-lt"/>
              </a:rPr>
              <a:t> </a:t>
            </a:r>
            <a:r>
              <a:rPr lang="tr-TR" sz="4400" dirty="0" err="1">
                <a:latin typeface="+mn-lt"/>
              </a:rPr>
              <a:t>are</a:t>
            </a:r>
            <a:r>
              <a:rPr lang="tr-TR" sz="4400" dirty="0">
                <a:latin typeface="+mn-lt"/>
              </a:rPr>
              <a:t> </a:t>
            </a:r>
            <a:r>
              <a:rPr lang="tr-TR" sz="4400" dirty="0" err="1">
                <a:latin typeface="+mn-lt"/>
              </a:rPr>
              <a:t>predicted</a:t>
            </a:r>
            <a:r>
              <a:rPr lang="tr-TR" sz="4400" dirty="0">
                <a:latin typeface="+mn-lt"/>
              </a:rPr>
              <a:t> </a:t>
            </a:r>
            <a:r>
              <a:rPr lang="tr-TR" sz="4400" dirty="0" err="1">
                <a:latin typeface="+mn-lt"/>
              </a:rPr>
              <a:t>true</a:t>
            </a:r>
            <a:r>
              <a:rPr lang="tr-TR" sz="4400" dirty="0">
                <a:latin typeface="+mn-lt"/>
              </a:rPr>
              <a:t> of </a:t>
            </a:r>
            <a:r>
              <a:rPr lang="tr-TR" sz="4400" dirty="0" err="1">
                <a:latin typeface="+mn-lt"/>
              </a:rPr>
              <a:t>approximately</a:t>
            </a:r>
            <a:r>
              <a:rPr lang="tr-TR" sz="4400" dirty="0">
                <a:latin typeface="+mn-lt"/>
              </a:rPr>
              <a:t> 7 </a:t>
            </a:r>
            <a:r>
              <a:rPr lang="tr-TR" sz="4400" dirty="0" err="1">
                <a:latin typeface="+mn-lt"/>
              </a:rPr>
              <a:t>photos</a:t>
            </a:r>
            <a:r>
              <a:rPr lang="tr-TR" sz="4400" dirty="0">
                <a:latin typeface="+mn-lt"/>
              </a:rPr>
              <a:t> </a:t>
            </a:r>
            <a:r>
              <a:rPr lang="tr-TR" sz="4400" dirty="0" err="1">
                <a:latin typeface="+mn-lt"/>
              </a:rPr>
              <a:t>from</a:t>
            </a:r>
            <a:r>
              <a:rPr lang="tr-TR" sz="4400" dirty="0">
                <a:latin typeface="+mn-lt"/>
              </a:rPr>
              <a:t> 10 </a:t>
            </a:r>
            <a:r>
              <a:rPr lang="tr-TR" sz="4400" dirty="0" err="1">
                <a:latin typeface="+mn-lt"/>
              </a:rPr>
              <a:t>photos</a:t>
            </a:r>
            <a:r>
              <a:rPr lang="tr-TR" sz="4400" dirty="0">
                <a:latin typeface="+mn-lt"/>
              </a:rPr>
              <a:t>. </a:t>
            </a:r>
            <a:r>
              <a:rPr lang="tr-TR" sz="4400" dirty="0" err="1">
                <a:latin typeface="+mn-lt"/>
              </a:rPr>
              <a:t>Also</a:t>
            </a:r>
            <a:r>
              <a:rPr lang="tr-TR" sz="4400" dirty="0">
                <a:latin typeface="+mn-lt"/>
              </a:rPr>
              <a:t>, mobile </a:t>
            </a:r>
            <a:r>
              <a:rPr lang="tr-TR" sz="4400" dirty="0" err="1">
                <a:latin typeface="+mn-lt"/>
              </a:rPr>
              <a:t>application</a:t>
            </a:r>
            <a:r>
              <a:rPr lang="tr-TR" sz="4400" dirty="0">
                <a:latin typeface="+mn-lt"/>
              </a:rPr>
              <a:t> </a:t>
            </a:r>
            <a:r>
              <a:rPr lang="tr-TR" sz="4400" dirty="0" err="1">
                <a:latin typeface="+mn-lt"/>
              </a:rPr>
              <a:t>and</a:t>
            </a:r>
            <a:r>
              <a:rPr lang="tr-TR" sz="4400" dirty="0">
                <a:latin typeface="+mn-lt"/>
              </a:rPr>
              <a:t> API </a:t>
            </a:r>
            <a:r>
              <a:rPr lang="tr-TR" sz="4400" dirty="0" err="1">
                <a:latin typeface="+mn-lt"/>
              </a:rPr>
              <a:t>services</a:t>
            </a:r>
            <a:r>
              <a:rPr lang="tr-TR" sz="4400" dirty="0">
                <a:latin typeface="+mn-lt"/>
              </a:rPr>
              <a:t> </a:t>
            </a:r>
            <a:r>
              <a:rPr lang="tr-TR" sz="4400" dirty="0" err="1">
                <a:latin typeface="+mn-lt"/>
              </a:rPr>
              <a:t>run</a:t>
            </a:r>
            <a:r>
              <a:rPr lang="tr-TR" sz="4400" dirty="0">
                <a:latin typeface="+mn-lt"/>
              </a:rPr>
              <a:t> </a:t>
            </a:r>
            <a:r>
              <a:rPr lang="tr-TR" sz="4400" dirty="0" err="1">
                <a:latin typeface="+mn-lt"/>
              </a:rPr>
              <a:t>without</a:t>
            </a:r>
            <a:r>
              <a:rPr lang="tr-TR" sz="4400" dirty="0">
                <a:latin typeface="+mn-lt"/>
              </a:rPr>
              <a:t> problem. </a:t>
            </a:r>
            <a:r>
              <a:rPr lang="tr-TR" sz="4400" dirty="0" err="1">
                <a:latin typeface="+mn-lt"/>
              </a:rPr>
              <a:t>Users</a:t>
            </a:r>
            <a:r>
              <a:rPr lang="tr-TR" sz="4400" dirty="0">
                <a:latin typeface="+mn-lt"/>
              </a:rPr>
              <a:t> can </a:t>
            </a:r>
            <a:r>
              <a:rPr lang="tr-TR" sz="4400" dirty="0" err="1">
                <a:latin typeface="+mn-lt"/>
              </a:rPr>
              <a:t>send</a:t>
            </a:r>
            <a:r>
              <a:rPr lang="tr-TR" sz="4400" dirty="0">
                <a:latin typeface="+mn-lt"/>
              </a:rPr>
              <a:t> </a:t>
            </a:r>
            <a:r>
              <a:rPr lang="tr-TR" sz="4400" dirty="0" err="1">
                <a:latin typeface="+mn-lt"/>
              </a:rPr>
              <a:t>photos</a:t>
            </a:r>
            <a:r>
              <a:rPr lang="tr-TR" sz="4400" dirty="0">
                <a:latin typeface="+mn-lt"/>
              </a:rPr>
              <a:t> </a:t>
            </a:r>
            <a:r>
              <a:rPr lang="tr-TR" sz="4400" dirty="0" err="1">
                <a:latin typeface="+mn-lt"/>
              </a:rPr>
              <a:t>and</a:t>
            </a:r>
            <a:r>
              <a:rPr lang="tr-TR" sz="4400" dirty="0">
                <a:latin typeface="+mn-lt"/>
              </a:rPr>
              <a:t> </a:t>
            </a:r>
            <a:r>
              <a:rPr lang="tr-TR" sz="4400" dirty="0" err="1">
                <a:latin typeface="+mn-lt"/>
              </a:rPr>
              <a:t>then</a:t>
            </a:r>
            <a:r>
              <a:rPr lang="tr-TR" sz="4400" dirty="0">
                <a:latin typeface="+mn-lt"/>
              </a:rPr>
              <a:t> </a:t>
            </a:r>
            <a:r>
              <a:rPr lang="tr-TR" sz="4400" dirty="0" err="1">
                <a:latin typeface="+mn-lt"/>
              </a:rPr>
              <a:t>music</a:t>
            </a:r>
            <a:r>
              <a:rPr lang="tr-TR" sz="4400" dirty="0">
                <a:latin typeface="+mn-lt"/>
              </a:rPr>
              <a:t> is </a:t>
            </a:r>
            <a:r>
              <a:rPr lang="tr-TR" sz="4400" dirty="0" err="1">
                <a:latin typeface="+mn-lt"/>
              </a:rPr>
              <a:t>suggested</a:t>
            </a:r>
            <a:r>
              <a:rPr lang="tr-TR" sz="4400" dirty="0">
                <a:latin typeface="+mn-lt"/>
              </a:rPr>
              <a:t> </a:t>
            </a:r>
            <a:r>
              <a:rPr lang="tr-TR" sz="4400" dirty="0" err="1">
                <a:latin typeface="+mn-lt"/>
              </a:rPr>
              <a:t>to</a:t>
            </a:r>
            <a:r>
              <a:rPr lang="tr-TR" sz="4400" dirty="0">
                <a:latin typeface="+mn-lt"/>
              </a:rPr>
              <a:t> </a:t>
            </a:r>
            <a:r>
              <a:rPr lang="tr-TR" sz="4400" dirty="0" err="1">
                <a:latin typeface="+mn-lt"/>
              </a:rPr>
              <a:t>them</a:t>
            </a:r>
            <a:r>
              <a:rPr lang="tr-TR" sz="4400" dirty="0">
                <a:latin typeface="+mn-lt"/>
              </a:rPr>
              <a:t> </a:t>
            </a:r>
            <a:r>
              <a:rPr lang="tr-TR" sz="4400" dirty="0" err="1">
                <a:latin typeface="+mn-lt"/>
              </a:rPr>
              <a:t>according</a:t>
            </a:r>
            <a:r>
              <a:rPr lang="tr-TR" sz="4400" dirty="0">
                <a:latin typeface="+mn-lt"/>
              </a:rPr>
              <a:t> </a:t>
            </a:r>
            <a:r>
              <a:rPr lang="tr-TR" sz="4400" dirty="0" err="1">
                <a:latin typeface="+mn-lt"/>
              </a:rPr>
              <a:t>to</a:t>
            </a:r>
            <a:r>
              <a:rPr lang="tr-TR" sz="4400" dirty="0">
                <a:latin typeface="+mn-lt"/>
              </a:rPr>
              <a:t> </a:t>
            </a:r>
            <a:r>
              <a:rPr lang="tr-TR" sz="4400" dirty="0" err="1">
                <a:latin typeface="+mn-lt"/>
              </a:rPr>
              <a:t>their</a:t>
            </a:r>
            <a:r>
              <a:rPr lang="tr-TR" sz="4400" dirty="0">
                <a:latin typeface="+mn-lt"/>
              </a:rPr>
              <a:t> </a:t>
            </a:r>
            <a:r>
              <a:rPr lang="tr-TR" sz="4400" dirty="0" err="1">
                <a:latin typeface="+mn-lt"/>
              </a:rPr>
              <a:t>predicted</a:t>
            </a:r>
            <a:r>
              <a:rPr lang="tr-TR" sz="4400" dirty="0">
                <a:latin typeface="+mn-lt"/>
              </a:rPr>
              <a:t> </a:t>
            </a:r>
            <a:r>
              <a:rPr lang="tr-TR" sz="4400" dirty="0" err="1">
                <a:latin typeface="+mn-lt"/>
              </a:rPr>
              <a:t>emotions</a:t>
            </a:r>
            <a:r>
              <a:rPr lang="tr-TR" sz="4400" dirty="0">
                <a:latin typeface="+mn-lt"/>
              </a:rPr>
              <a:t>. </a:t>
            </a:r>
            <a:endParaRPr lang="en-US" sz="4400" dirty="0">
              <a:latin typeface="+mn-lt"/>
            </a:endParaRPr>
          </a:p>
        </p:txBody>
      </p:sp>
      <p:sp>
        <p:nvSpPr>
          <p:cNvPr id="16" name="Dikdörtgen 15"/>
          <p:cNvSpPr/>
          <p:nvPr/>
        </p:nvSpPr>
        <p:spPr>
          <a:xfrm>
            <a:off x="37093733" y="5181599"/>
            <a:ext cx="12303884" cy="4947139"/>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nvan 1"/>
          <p:cNvSpPr txBox="1">
            <a:spLocks/>
          </p:cNvSpPr>
          <p:nvPr/>
        </p:nvSpPr>
        <p:spPr>
          <a:xfrm>
            <a:off x="37486416" y="10736080"/>
            <a:ext cx="11518514" cy="6070160"/>
          </a:xfrm>
          <a:prstGeom prst="rect">
            <a:avLst/>
          </a:prstGeom>
        </p:spPr>
        <p:txBody>
          <a:bodyPr vert="horz" lIns="91440" tIns="45720" rIns="91440" bIns="45720" rtlCol="0" anchor="t">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endParaRPr lang="en-US" sz="4800" b="1" dirty="0"/>
          </a:p>
          <a:p>
            <a:r>
              <a:rPr lang="en-US" sz="4800" b="1" dirty="0">
                <a:latin typeface="+mn-lt"/>
              </a:rPr>
              <a:t>SUGGESTION</a:t>
            </a:r>
            <a:endParaRPr lang="tr-TR" sz="4800" b="1" dirty="0">
              <a:solidFill>
                <a:srgbClr val="FF0000"/>
              </a:solidFill>
              <a:latin typeface="+mn-lt"/>
            </a:endParaRPr>
          </a:p>
          <a:p>
            <a:pPr marL="685800" indent="-685800" algn="just">
              <a:buFont typeface="Arial" panose="020B0604020202020204" pitchFamily="34" charset="0"/>
              <a:buChar char="•"/>
            </a:pPr>
            <a:r>
              <a:rPr lang="tr-TR" sz="4400" dirty="0">
                <a:latin typeface="+mn-lt"/>
              </a:rPr>
              <a:t>Class </a:t>
            </a:r>
            <a:r>
              <a:rPr lang="tr-TR" sz="4400" dirty="0" err="1">
                <a:latin typeface="+mn-lt"/>
              </a:rPr>
              <a:t>number</a:t>
            </a:r>
            <a:r>
              <a:rPr lang="tr-TR" sz="4400" dirty="0">
                <a:latin typeface="+mn-lt"/>
              </a:rPr>
              <a:t> </a:t>
            </a:r>
            <a:r>
              <a:rPr lang="tr-TR" sz="4400" dirty="0" err="1">
                <a:latin typeface="+mn-lt"/>
              </a:rPr>
              <a:t>could</a:t>
            </a:r>
            <a:r>
              <a:rPr lang="tr-TR" sz="4400" dirty="0">
                <a:latin typeface="+mn-lt"/>
              </a:rPr>
              <a:t> be </a:t>
            </a:r>
            <a:r>
              <a:rPr lang="tr-TR" sz="4400" dirty="0" err="1">
                <a:latin typeface="+mn-lt"/>
              </a:rPr>
              <a:t>increased</a:t>
            </a:r>
            <a:r>
              <a:rPr lang="tr-TR" sz="4400" dirty="0">
                <a:latin typeface="+mn-lt"/>
              </a:rPr>
              <a:t>. </a:t>
            </a:r>
          </a:p>
          <a:p>
            <a:pPr marL="685800" indent="-685800" algn="just">
              <a:buFont typeface="Arial" panose="020B0604020202020204" pitchFamily="34" charset="0"/>
              <a:buChar char="•"/>
            </a:pPr>
            <a:r>
              <a:rPr lang="tr-TR" sz="4400" dirty="0" err="1">
                <a:latin typeface="+mn-lt"/>
              </a:rPr>
              <a:t>Dataset</a:t>
            </a:r>
            <a:r>
              <a:rPr lang="tr-TR" sz="4400" dirty="0">
                <a:latin typeface="+mn-lt"/>
              </a:rPr>
              <a:t> </a:t>
            </a:r>
            <a:r>
              <a:rPr lang="tr-TR" sz="4400" dirty="0" err="1">
                <a:latin typeface="+mn-lt"/>
              </a:rPr>
              <a:t>could</a:t>
            </a:r>
            <a:r>
              <a:rPr lang="tr-TR" sz="4400" dirty="0">
                <a:latin typeface="+mn-lt"/>
              </a:rPr>
              <a:t> be </a:t>
            </a:r>
            <a:r>
              <a:rPr lang="tr-TR" sz="4400" dirty="0" err="1">
                <a:latin typeface="+mn-lt"/>
              </a:rPr>
              <a:t>included</a:t>
            </a:r>
            <a:r>
              <a:rPr lang="tr-TR" sz="4400" dirty="0">
                <a:latin typeface="+mn-lt"/>
              </a:rPr>
              <a:t> </a:t>
            </a:r>
            <a:r>
              <a:rPr lang="tr-TR" sz="4400" dirty="0" err="1">
                <a:latin typeface="+mn-lt"/>
              </a:rPr>
              <a:t>more</a:t>
            </a:r>
            <a:r>
              <a:rPr lang="tr-TR" sz="4400" dirty="0">
                <a:latin typeface="+mn-lt"/>
              </a:rPr>
              <a:t> </a:t>
            </a:r>
            <a:r>
              <a:rPr lang="tr-TR" sz="4400" dirty="0" err="1">
                <a:latin typeface="+mn-lt"/>
              </a:rPr>
              <a:t>face</a:t>
            </a:r>
            <a:r>
              <a:rPr lang="tr-TR" sz="4400" dirty="0">
                <a:latin typeface="+mn-lt"/>
              </a:rPr>
              <a:t> </a:t>
            </a:r>
            <a:r>
              <a:rPr lang="tr-TR" sz="4400" dirty="0" err="1">
                <a:latin typeface="+mn-lt"/>
              </a:rPr>
              <a:t>images</a:t>
            </a:r>
            <a:r>
              <a:rPr lang="tr-TR" sz="4400" dirty="0">
                <a:latin typeface="+mn-lt"/>
              </a:rPr>
              <a:t>.</a:t>
            </a:r>
          </a:p>
          <a:p>
            <a:pPr marL="685800" indent="-685800" algn="just">
              <a:buFont typeface="Arial" panose="020B0604020202020204" pitchFamily="34" charset="0"/>
              <a:buChar char="•"/>
            </a:pPr>
            <a:r>
              <a:rPr lang="tr-TR" sz="4400" dirty="0">
                <a:latin typeface="+mn-lt"/>
              </a:rPr>
              <a:t>CNN model </a:t>
            </a:r>
            <a:r>
              <a:rPr lang="tr-TR" sz="4400" dirty="0" err="1">
                <a:latin typeface="+mn-lt"/>
              </a:rPr>
              <a:t>could</a:t>
            </a:r>
            <a:r>
              <a:rPr lang="tr-TR" sz="4400" dirty="0">
                <a:latin typeface="+mn-lt"/>
              </a:rPr>
              <a:t> be </a:t>
            </a:r>
            <a:r>
              <a:rPr lang="tr-TR" sz="4400" dirty="0" err="1">
                <a:latin typeface="+mn-lt"/>
              </a:rPr>
              <a:t>improved</a:t>
            </a:r>
            <a:r>
              <a:rPr lang="tr-TR" sz="4400" dirty="0">
                <a:latin typeface="+mn-lt"/>
              </a:rPr>
              <a:t> </a:t>
            </a:r>
            <a:r>
              <a:rPr lang="tr-TR" sz="4400" dirty="0" err="1">
                <a:latin typeface="+mn-lt"/>
              </a:rPr>
              <a:t>to</a:t>
            </a:r>
            <a:r>
              <a:rPr lang="tr-TR" sz="4400" dirty="0">
                <a:latin typeface="+mn-lt"/>
              </a:rPr>
              <a:t> </a:t>
            </a:r>
            <a:r>
              <a:rPr lang="tr-TR" sz="4400" dirty="0" err="1">
                <a:latin typeface="+mn-lt"/>
              </a:rPr>
              <a:t>predict</a:t>
            </a:r>
            <a:r>
              <a:rPr lang="tr-TR" sz="4400" dirty="0">
                <a:latin typeface="+mn-lt"/>
              </a:rPr>
              <a:t> </a:t>
            </a:r>
            <a:r>
              <a:rPr lang="tr-TR" sz="4400" dirty="0" err="1">
                <a:latin typeface="+mn-lt"/>
              </a:rPr>
              <a:t>emotion</a:t>
            </a:r>
            <a:r>
              <a:rPr lang="tr-TR" sz="4400" dirty="0">
                <a:latin typeface="+mn-lt"/>
              </a:rPr>
              <a:t> </a:t>
            </a:r>
            <a:r>
              <a:rPr lang="tr-TR" sz="4400" dirty="0" err="1">
                <a:latin typeface="+mn-lt"/>
              </a:rPr>
              <a:t>more</a:t>
            </a:r>
            <a:r>
              <a:rPr lang="tr-TR" sz="4400" dirty="0">
                <a:latin typeface="+mn-lt"/>
              </a:rPr>
              <a:t> </a:t>
            </a:r>
            <a:r>
              <a:rPr lang="tr-TR" sz="4400" dirty="0" err="1">
                <a:latin typeface="+mn-lt"/>
              </a:rPr>
              <a:t>efficiency</a:t>
            </a:r>
            <a:r>
              <a:rPr lang="tr-TR" sz="4400" dirty="0">
                <a:latin typeface="+mn-lt"/>
              </a:rPr>
              <a:t>.</a:t>
            </a:r>
          </a:p>
          <a:p>
            <a:pPr marL="685800" indent="-685800" algn="just">
              <a:buFont typeface="Arial" panose="020B0604020202020204" pitchFamily="34" charset="0"/>
              <a:buChar char="•"/>
            </a:pPr>
            <a:r>
              <a:rPr lang="tr-TR" sz="4400" dirty="0">
                <a:latin typeface="+mn-lt"/>
              </a:rPr>
              <a:t>User </a:t>
            </a:r>
            <a:r>
              <a:rPr lang="tr-TR" sz="4400" dirty="0" err="1">
                <a:latin typeface="+mn-lt"/>
              </a:rPr>
              <a:t>account</a:t>
            </a:r>
            <a:r>
              <a:rPr lang="tr-TR" sz="4400" dirty="0">
                <a:latin typeface="+mn-lt"/>
              </a:rPr>
              <a:t> </a:t>
            </a:r>
            <a:r>
              <a:rPr lang="tr-TR" sz="4400" dirty="0" err="1">
                <a:latin typeface="+mn-lt"/>
              </a:rPr>
              <a:t>could</a:t>
            </a:r>
            <a:r>
              <a:rPr lang="tr-TR" sz="4400" dirty="0">
                <a:latin typeface="+mn-lt"/>
              </a:rPr>
              <a:t> be </a:t>
            </a:r>
            <a:r>
              <a:rPr lang="tr-TR" sz="4400" dirty="0" err="1">
                <a:latin typeface="+mn-lt"/>
              </a:rPr>
              <a:t>added</a:t>
            </a:r>
            <a:r>
              <a:rPr lang="tr-TR" sz="4400" dirty="0">
                <a:latin typeface="+mn-lt"/>
              </a:rPr>
              <a:t>. </a:t>
            </a:r>
            <a:r>
              <a:rPr lang="tr-TR" sz="4400" dirty="0" err="1">
                <a:latin typeface="+mn-lt"/>
              </a:rPr>
              <a:t>In</a:t>
            </a:r>
            <a:r>
              <a:rPr lang="tr-TR" sz="4400" dirty="0">
                <a:latin typeface="+mn-lt"/>
              </a:rPr>
              <a:t> </a:t>
            </a:r>
            <a:r>
              <a:rPr lang="tr-TR" sz="4400" dirty="0" err="1">
                <a:latin typeface="+mn-lt"/>
              </a:rPr>
              <a:t>this</a:t>
            </a:r>
            <a:r>
              <a:rPr lang="tr-TR" sz="4400" dirty="0">
                <a:latin typeface="+mn-lt"/>
              </a:rPr>
              <a:t> </a:t>
            </a:r>
            <a:r>
              <a:rPr lang="tr-TR" sz="4400" dirty="0" err="1">
                <a:latin typeface="+mn-lt"/>
              </a:rPr>
              <a:t>way</a:t>
            </a:r>
            <a:r>
              <a:rPr lang="tr-TR" sz="4400" dirty="0">
                <a:latin typeface="+mn-lt"/>
              </a:rPr>
              <a:t>, </a:t>
            </a:r>
            <a:r>
              <a:rPr lang="tr-TR" sz="4400" dirty="0" err="1">
                <a:latin typeface="+mn-lt"/>
              </a:rPr>
              <a:t>the</a:t>
            </a:r>
            <a:r>
              <a:rPr lang="tr-TR" sz="4400" dirty="0">
                <a:latin typeface="+mn-lt"/>
              </a:rPr>
              <a:t> </a:t>
            </a:r>
            <a:r>
              <a:rPr lang="tr-TR" sz="4400" dirty="0" err="1">
                <a:latin typeface="+mn-lt"/>
              </a:rPr>
              <a:t>user</a:t>
            </a:r>
            <a:r>
              <a:rPr lang="tr-TR" sz="4400" dirty="0">
                <a:latin typeface="+mn-lt"/>
              </a:rPr>
              <a:t> </a:t>
            </a:r>
            <a:r>
              <a:rPr lang="tr-TR" sz="4400" dirty="0" err="1">
                <a:latin typeface="+mn-lt"/>
              </a:rPr>
              <a:t>may</a:t>
            </a:r>
            <a:r>
              <a:rPr lang="tr-TR" sz="4400" dirty="0">
                <a:latin typeface="+mn-lt"/>
              </a:rPr>
              <a:t> </a:t>
            </a:r>
            <a:r>
              <a:rPr lang="tr-TR" sz="4400" dirty="0" err="1">
                <a:latin typeface="+mn-lt"/>
              </a:rPr>
              <a:t>reach</a:t>
            </a:r>
            <a:r>
              <a:rPr lang="tr-TR" sz="4400" dirty="0">
                <a:latin typeface="+mn-lt"/>
              </a:rPr>
              <a:t> </a:t>
            </a:r>
            <a:r>
              <a:rPr lang="tr-TR" sz="4400" dirty="0" err="1">
                <a:latin typeface="+mn-lt"/>
              </a:rPr>
              <a:t>music</a:t>
            </a:r>
            <a:r>
              <a:rPr lang="tr-TR" sz="4400" dirty="0">
                <a:latin typeface="+mn-lt"/>
              </a:rPr>
              <a:t> </a:t>
            </a:r>
            <a:r>
              <a:rPr lang="tr-TR" sz="4400" dirty="0" err="1">
                <a:latin typeface="+mn-lt"/>
              </a:rPr>
              <a:t>that</a:t>
            </a:r>
            <a:r>
              <a:rPr lang="tr-TR" sz="4400" dirty="0">
                <a:latin typeface="+mn-lt"/>
              </a:rPr>
              <a:t> </a:t>
            </a:r>
            <a:r>
              <a:rPr lang="tr-TR" sz="4400" dirty="0" err="1">
                <a:latin typeface="+mn-lt"/>
              </a:rPr>
              <a:t>was</a:t>
            </a:r>
            <a:r>
              <a:rPr lang="tr-TR" sz="4400" dirty="0">
                <a:latin typeface="+mn-lt"/>
              </a:rPr>
              <a:t> </a:t>
            </a:r>
            <a:r>
              <a:rPr lang="tr-TR" sz="4400" dirty="0" err="1">
                <a:latin typeface="+mn-lt"/>
              </a:rPr>
              <a:t>predicted</a:t>
            </a:r>
            <a:r>
              <a:rPr lang="tr-TR" sz="4400" dirty="0">
                <a:latin typeface="+mn-lt"/>
              </a:rPr>
              <a:t> </a:t>
            </a:r>
            <a:r>
              <a:rPr lang="tr-TR" sz="4400" dirty="0" err="1">
                <a:latin typeface="+mn-lt"/>
              </a:rPr>
              <a:t>before</a:t>
            </a:r>
            <a:r>
              <a:rPr lang="tr-TR" sz="4400" dirty="0">
                <a:latin typeface="+mn-lt"/>
              </a:rPr>
              <a:t>.</a:t>
            </a:r>
            <a:endParaRPr lang="en-US" sz="4400" dirty="0"/>
          </a:p>
        </p:txBody>
      </p:sp>
      <p:sp>
        <p:nvSpPr>
          <p:cNvPr id="18" name="Dikdörtgen 17"/>
          <p:cNvSpPr/>
          <p:nvPr/>
        </p:nvSpPr>
        <p:spPr>
          <a:xfrm>
            <a:off x="37093733" y="10736080"/>
            <a:ext cx="12303884" cy="6070159"/>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nvan 1"/>
          <p:cNvSpPr txBox="1">
            <a:spLocks/>
          </p:cNvSpPr>
          <p:nvPr/>
        </p:nvSpPr>
        <p:spPr>
          <a:xfrm>
            <a:off x="37486417" y="17393777"/>
            <a:ext cx="11518514" cy="30335130"/>
          </a:xfrm>
          <a:prstGeom prst="rect">
            <a:avLst/>
          </a:prstGeom>
        </p:spPr>
        <p:txBody>
          <a:bodyPr vert="horz" lIns="91440" tIns="45720" rIns="91440" bIns="45720" rtlCol="0" anchor="t">
            <a:normAutofit/>
          </a:bodyPr>
          <a:lstStyle>
            <a:lvl1pPr algn="ctr" defTabSz="5120640" rtl="0" eaLnBrk="1" latinLnBrk="0" hangingPunct="1">
              <a:lnSpc>
                <a:spcPct val="90000"/>
              </a:lnSpc>
              <a:spcBef>
                <a:spcPct val="0"/>
              </a:spcBef>
              <a:buNone/>
              <a:defRPr sz="33600" kern="1200">
                <a:solidFill>
                  <a:schemeClr val="tx1"/>
                </a:solidFill>
                <a:latin typeface="+mj-lt"/>
                <a:ea typeface="+mj-ea"/>
                <a:cs typeface="+mj-cs"/>
              </a:defRPr>
            </a:lvl1pPr>
          </a:lstStyle>
          <a:p>
            <a:endParaRPr lang="tr-TR" sz="4800" b="1" dirty="0">
              <a:ea typeface="Calibri" panose="020F0502020204030204" pitchFamily="34" charset="0"/>
              <a:cs typeface="Arial" panose="020B0604020202020204" pitchFamily="34" charset="0"/>
            </a:endParaRPr>
          </a:p>
          <a:p>
            <a:r>
              <a:rPr lang="tr-TR" sz="4800" b="1" dirty="0">
                <a:latin typeface="+mn-lt"/>
                <a:ea typeface="Calibri" panose="020F0502020204030204" pitchFamily="34" charset="0"/>
                <a:cs typeface="Arial" panose="020B0604020202020204" pitchFamily="34" charset="0"/>
              </a:rPr>
              <a:t>RESOURCES</a:t>
            </a:r>
            <a:endParaRPr lang="tr-TR" sz="4800" b="1" dirty="0">
              <a:solidFill>
                <a:srgbClr val="FF0000"/>
              </a:solidFill>
              <a:latin typeface="+mn-lt"/>
            </a:endParaRPr>
          </a:p>
          <a:p>
            <a:pPr algn="just"/>
            <a:r>
              <a:rPr lang="tr-TR" sz="4400" b="1" u="sng" dirty="0">
                <a:latin typeface="+mn-lt"/>
              </a:rPr>
              <a:t>Mobile Application(Front-</a:t>
            </a:r>
            <a:r>
              <a:rPr lang="tr-TR" sz="4400" b="1" u="sng" dirty="0" err="1">
                <a:latin typeface="+mn-lt"/>
              </a:rPr>
              <a:t>End</a:t>
            </a:r>
            <a:r>
              <a:rPr lang="tr-TR" sz="4400" b="1" u="sng" dirty="0">
                <a:latin typeface="+mn-lt"/>
              </a:rPr>
              <a:t>):</a:t>
            </a:r>
          </a:p>
          <a:p>
            <a:pPr algn="just"/>
            <a:r>
              <a:rPr lang="tr-TR" sz="4000" dirty="0" err="1">
                <a:latin typeface="+mn-lt"/>
              </a:rPr>
              <a:t>The</a:t>
            </a:r>
            <a:r>
              <a:rPr lang="tr-TR" sz="4000" dirty="0">
                <a:latin typeface="+mn-lt"/>
              </a:rPr>
              <a:t> mobile </a:t>
            </a:r>
            <a:r>
              <a:rPr lang="tr-TR" sz="4000" dirty="0" err="1">
                <a:latin typeface="+mn-lt"/>
              </a:rPr>
              <a:t>application</a:t>
            </a:r>
            <a:r>
              <a:rPr lang="tr-TR" sz="4000" dirty="0">
                <a:latin typeface="+mn-lt"/>
              </a:rPr>
              <a:t> is </a:t>
            </a:r>
            <a:r>
              <a:rPr lang="tr-TR" sz="4000" dirty="0" err="1">
                <a:latin typeface="+mn-lt"/>
              </a:rPr>
              <a:t>written</a:t>
            </a:r>
            <a:r>
              <a:rPr lang="tr-TR" sz="4000" dirty="0">
                <a:latin typeface="+mn-lt"/>
              </a:rPr>
              <a:t> in </a:t>
            </a:r>
            <a:r>
              <a:rPr lang="tr-TR" sz="4000" dirty="0" err="1">
                <a:latin typeface="+mn-lt"/>
              </a:rPr>
              <a:t>JavaScript</a:t>
            </a:r>
            <a:r>
              <a:rPr lang="tr-TR" sz="4000" dirty="0">
                <a:latin typeface="+mn-lt"/>
              </a:rPr>
              <a:t> </a:t>
            </a:r>
            <a:r>
              <a:rPr lang="tr-TR" sz="4000" dirty="0" err="1">
                <a:latin typeface="+mn-lt"/>
              </a:rPr>
              <a:t>using</a:t>
            </a:r>
            <a:r>
              <a:rPr lang="tr-TR" sz="4000" dirty="0">
                <a:latin typeface="+mn-lt"/>
              </a:rPr>
              <a:t> </a:t>
            </a:r>
            <a:r>
              <a:rPr lang="tr-TR" sz="4000" dirty="0" err="1">
                <a:latin typeface="+mn-lt"/>
              </a:rPr>
              <a:t>the</a:t>
            </a:r>
            <a:r>
              <a:rPr lang="tr-TR" sz="4000" dirty="0">
                <a:latin typeface="+mn-lt"/>
              </a:rPr>
              <a:t> </a:t>
            </a:r>
            <a:r>
              <a:rPr lang="tr-TR" sz="4000" dirty="0" err="1">
                <a:latin typeface="+mn-lt"/>
              </a:rPr>
              <a:t>React</a:t>
            </a:r>
            <a:r>
              <a:rPr lang="tr-TR" sz="4000" dirty="0">
                <a:latin typeface="+mn-lt"/>
              </a:rPr>
              <a:t> </a:t>
            </a:r>
            <a:r>
              <a:rPr lang="tr-TR" sz="4000" dirty="0" err="1">
                <a:latin typeface="+mn-lt"/>
              </a:rPr>
              <a:t>Native</a:t>
            </a:r>
            <a:r>
              <a:rPr lang="tr-TR" sz="4000" dirty="0">
                <a:latin typeface="+mn-lt"/>
              </a:rPr>
              <a:t> </a:t>
            </a:r>
            <a:r>
              <a:rPr lang="tr-TR" sz="4000" dirty="0" err="1">
                <a:latin typeface="+mn-lt"/>
              </a:rPr>
              <a:t>framework</a:t>
            </a:r>
            <a:r>
              <a:rPr lang="tr-TR" sz="4000" dirty="0">
                <a:latin typeface="+mn-lt"/>
              </a:rPr>
              <a:t>.</a:t>
            </a:r>
          </a:p>
          <a:p>
            <a:pPr algn="just"/>
            <a:r>
              <a:rPr lang="tr-TR" sz="4000" b="1" dirty="0" err="1">
                <a:latin typeface="+mn-lt"/>
              </a:rPr>
              <a:t>Technology</a:t>
            </a:r>
            <a:r>
              <a:rPr lang="tr-TR" sz="4000" b="1" dirty="0">
                <a:latin typeface="+mn-lt"/>
              </a:rPr>
              <a:t> </a:t>
            </a:r>
            <a:r>
              <a:rPr lang="tr-TR" sz="4000" b="1" dirty="0" err="1">
                <a:latin typeface="+mn-lt"/>
              </a:rPr>
              <a:t>stack</a:t>
            </a:r>
            <a:r>
              <a:rPr lang="tr-TR" sz="4000" b="1" dirty="0">
                <a:latin typeface="+mn-lt"/>
              </a:rPr>
              <a:t>: </a:t>
            </a:r>
            <a:r>
              <a:rPr lang="tr-TR" sz="4000" dirty="0" err="1">
                <a:latin typeface="+mn-lt"/>
              </a:rPr>
              <a:t>react-native</a:t>
            </a:r>
            <a:r>
              <a:rPr lang="tr-TR" sz="4000" dirty="0">
                <a:latin typeface="+mn-lt"/>
              </a:rPr>
              <a:t>, </a:t>
            </a:r>
            <a:r>
              <a:rPr lang="tr-TR" sz="4000" dirty="0" err="1">
                <a:latin typeface="+mn-lt"/>
              </a:rPr>
              <a:t>react-navigation</a:t>
            </a:r>
            <a:r>
              <a:rPr lang="tr-TR" sz="4000" dirty="0">
                <a:latin typeface="+mn-lt"/>
              </a:rPr>
              <a:t>, </a:t>
            </a:r>
            <a:r>
              <a:rPr lang="tr-TR" sz="4000" dirty="0" err="1">
                <a:latin typeface="+mn-lt"/>
              </a:rPr>
              <a:t>mobx</a:t>
            </a:r>
            <a:r>
              <a:rPr lang="tr-TR" sz="4000" dirty="0">
                <a:latin typeface="+mn-lt"/>
              </a:rPr>
              <a:t>, </a:t>
            </a:r>
            <a:r>
              <a:rPr lang="tr-TR" sz="4000" dirty="0" err="1">
                <a:latin typeface="+mn-lt"/>
              </a:rPr>
              <a:t>react-native-image-crop-picker</a:t>
            </a:r>
            <a:r>
              <a:rPr lang="tr-TR" sz="4000" dirty="0">
                <a:latin typeface="+mn-lt"/>
              </a:rPr>
              <a:t>, </a:t>
            </a:r>
            <a:r>
              <a:rPr lang="tr-TR" sz="4000" dirty="0" err="1">
                <a:latin typeface="+mn-lt"/>
              </a:rPr>
              <a:t>svgr</a:t>
            </a:r>
            <a:r>
              <a:rPr lang="tr-TR" sz="4000" dirty="0">
                <a:latin typeface="+mn-lt"/>
              </a:rPr>
              <a:t>, </a:t>
            </a:r>
            <a:r>
              <a:rPr lang="tr-TR" sz="4000" dirty="0" err="1">
                <a:latin typeface="+mn-lt"/>
              </a:rPr>
              <a:t>styled-system</a:t>
            </a:r>
            <a:r>
              <a:rPr lang="tr-TR" sz="4000" dirty="0">
                <a:latin typeface="+mn-lt"/>
              </a:rPr>
              <a:t>, </a:t>
            </a:r>
            <a:r>
              <a:rPr lang="tr-TR" sz="4000" dirty="0" err="1">
                <a:latin typeface="+mn-lt"/>
              </a:rPr>
              <a:t>styled-components</a:t>
            </a:r>
            <a:r>
              <a:rPr lang="tr-TR" sz="4000" dirty="0">
                <a:latin typeface="+mn-lt"/>
              </a:rPr>
              <a:t>, </a:t>
            </a:r>
            <a:r>
              <a:rPr lang="tr-TR" sz="4000" dirty="0" err="1">
                <a:latin typeface="+mn-lt"/>
              </a:rPr>
              <a:t>axios</a:t>
            </a:r>
            <a:r>
              <a:rPr lang="tr-TR" sz="4000" dirty="0">
                <a:latin typeface="+mn-lt"/>
              </a:rPr>
              <a:t>.</a:t>
            </a:r>
          </a:p>
          <a:p>
            <a:pPr algn="just"/>
            <a:r>
              <a:rPr lang="tr-TR" sz="4000" b="1" dirty="0">
                <a:latin typeface="+mn-lt"/>
              </a:rPr>
              <a:t>Link:</a:t>
            </a:r>
          </a:p>
          <a:p>
            <a:pPr algn="l"/>
            <a:r>
              <a:rPr lang="tr-TR" sz="4000" i="1" dirty="0" err="1">
                <a:latin typeface="+mn-lt"/>
              </a:rPr>
              <a:t>Github</a:t>
            </a:r>
            <a:r>
              <a:rPr lang="tr-TR" sz="4000" i="1" dirty="0">
                <a:latin typeface="+mn-lt"/>
              </a:rPr>
              <a:t> </a:t>
            </a:r>
            <a:r>
              <a:rPr lang="tr-TR" sz="4000" i="1" dirty="0" err="1">
                <a:latin typeface="+mn-lt"/>
              </a:rPr>
              <a:t>repository</a:t>
            </a:r>
            <a:r>
              <a:rPr lang="tr-TR" sz="4000" i="1" dirty="0">
                <a:latin typeface="+mn-lt"/>
              </a:rPr>
              <a:t>: </a:t>
            </a:r>
            <a:r>
              <a:rPr lang="tr-TR" sz="4000" i="1" dirty="0">
                <a:latin typeface="+mn-lt"/>
                <a:hlinkClick r:id="rId2"/>
              </a:rPr>
              <a:t>https://github.com/alikemalcelenk/MuceMobile</a:t>
            </a:r>
            <a:endParaRPr lang="tr-TR" sz="4000" i="1" dirty="0">
              <a:latin typeface="+mn-lt"/>
            </a:endParaRPr>
          </a:p>
          <a:p>
            <a:pPr algn="just"/>
            <a:endParaRPr lang="tr-TR" sz="3600" dirty="0">
              <a:latin typeface="+mn-lt"/>
            </a:endParaRPr>
          </a:p>
          <a:p>
            <a:pPr algn="just"/>
            <a:endParaRPr lang="tr-TR" sz="4000" b="1" u="sng" dirty="0">
              <a:latin typeface="+mn-lt"/>
            </a:endParaRPr>
          </a:p>
          <a:p>
            <a:pPr algn="just"/>
            <a:endParaRPr lang="tr-TR" sz="4000" b="1" u="sng" dirty="0">
              <a:latin typeface="+mn-lt"/>
            </a:endParaRPr>
          </a:p>
          <a:p>
            <a:pPr algn="just"/>
            <a:endParaRPr lang="tr-TR" sz="4400" b="1" u="sng" dirty="0">
              <a:latin typeface="+mn-lt"/>
            </a:endParaRPr>
          </a:p>
          <a:p>
            <a:pPr algn="just"/>
            <a:r>
              <a:rPr lang="tr-TR" sz="4400" b="1" u="sng" dirty="0" err="1">
                <a:latin typeface="+mn-lt"/>
              </a:rPr>
              <a:t>Muce</a:t>
            </a:r>
            <a:r>
              <a:rPr lang="tr-TR" sz="4400" b="1" u="sng" dirty="0">
                <a:latin typeface="+mn-lt"/>
              </a:rPr>
              <a:t> API:</a:t>
            </a:r>
          </a:p>
          <a:p>
            <a:pPr algn="just"/>
            <a:r>
              <a:rPr lang="tr-TR" sz="4000" dirty="0" err="1">
                <a:latin typeface="+mn-lt"/>
              </a:rPr>
              <a:t>The</a:t>
            </a:r>
            <a:r>
              <a:rPr lang="tr-TR" sz="4000" dirty="0">
                <a:latin typeface="+mn-lt"/>
              </a:rPr>
              <a:t> </a:t>
            </a:r>
            <a:r>
              <a:rPr lang="tr-TR" sz="4000" dirty="0" err="1">
                <a:latin typeface="+mn-lt"/>
              </a:rPr>
              <a:t>base</a:t>
            </a:r>
            <a:r>
              <a:rPr lang="tr-TR" sz="4000" dirty="0">
                <a:latin typeface="+mn-lt"/>
              </a:rPr>
              <a:t> API is </a:t>
            </a:r>
            <a:r>
              <a:rPr lang="tr-TR" sz="4000" dirty="0" err="1">
                <a:latin typeface="+mn-lt"/>
              </a:rPr>
              <a:t>written</a:t>
            </a:r>
            <a:r>
              <a:rPr lang="tr-TR" sz="4000" dirty="0">
                <a:latin typeface="+mn-lt"/>
              </a:rPr>
              <a:t> in </a:t>
            </a:r>
            <a:r>
              <a:rPr lang="tr-TR" sz="4000" dirty="0" err="1">
                <a:latin typeface="+mn-lt"/>
              </a:rPr>
              <a:t>JavaScript</a:t>
            </a:r>
            <a:r>
              <a:rPr lang="tr-TR" sz="4000" dirty="0">
                <a:latin typeface="+mn-lt"/>
              </a:rPr>
              <a:t> </a:t>
            </a:r>
            <a:r>
              <a:rPr lang="tr-TR" sz="4000" dirty="0" err="1">
                <a:latin typeface="+mn-lt"/>
              </a:rPr>
              <a:t>with</a:t>
            </a:r>
            <a:r>
              <a:rPr lang="tr-TR" sz="4000" dirty="0">
                <a:latin typeface="+mn-lt"/>
              </a:rPr>
              <a:t> </a:t>
            </a:r>
            <a:r>
              <a:rPr lang="tr-TR" sz="4000" dirty="0" err="1">
                <a:latin typeface="+mn-lt"/>
              </a:rPr>
              <a:t>Node.js</a:t>
            </a:r>
            <a:r>
              <a:rPr lang="tr-TR" sz="4000" dirty="0">
                <a:latin typeface="+mn-lt"/>
              </a:rPr>
              <a:t> </a:t>
            </a:r>
            <a:r>
              <a:rPr lang="tr-TR" sz="4000" dirty="0" err="1">
                <a:latin typeface="+mn-lt"/>
              </a:rPr>
              <a:t>using</a:t>
            </a:r>
            <a:r>
              <a:rPr lang="tr-TR" sz="4000" dirty="0">
                <a:latin typeface="+mn-lt"/>
              </a:rPr>
              <a:t> </a:t>
            </a:r>
            <a:r>
              <a:rPr lang="tr-TR" sz="4000" dirty="0" err="1">
                <a:latin typeface="+mn-lt"/>
              </a:rPr>
              <a:t>the</a:t>
            </a:r>
            <a:r>
              <a:rPr lang="tr-TR" sz="4000" dirty="0">
                <a:latin typeface="+mn-lt"/>
              </a:rPr>
              <a:t> </a:t>
            </a:r>
            <a:r>
              <a:rPr lang="tr-TR" sz="4000" dirty="0" err="1">
                <a:latin typeface="+mn-lt"/>
              </a:rPr>
              <a:t>mongoose</a:t>
            </a:r>
            <a:r>
              <a:rPr lang="tr-TR" sz="4000" dirty="0">
                <a:latin typeface="+mn-lt"/>
              </a:rPr>
              <a:t> </a:t>
            </a:r>
            <a:r>
              <a:rPr lang="tr-TR" sz="4000" dirty="0" err="1">
                <a:latin typeface="+mn-lt"/>
              </a:rPr>
              <a:t>framework</a:t>
            </a:r>
            <a:r>
              <a:rPr lang="tr-TR" sz="4000" dirty="0">
                <a:latin typeface="+mn-lt"/>
              </a:rPr>
              <a:t>.</a:t>
            </a:r>
          </a:p>
          <a:p>
            <a:pPr algn="just"/>
            <a:r>
              <a:rPr lang="tr-TR" sz="4000" b="1" dirty="0" err="1">
                <a:latin typeface="+mn-lt"/>
              </a:rPr>
              <a:t>Technology</a:t>
            </a:r>
            <a:r>
              <a:rPr lang="tr-TR" sz="4000" b="1" dirty="0">
                <a:latin typeface="+mn-lt"/>
              </a:rPr>
              <a:t> </a:t>
            </a:r>
            <a:r>
              <a:rPr lang="tr-TR" sz="4000" b="1" dirty="0" err="1">
                <a:latin typeface="+mn-lt"/>
              </a:rPr>
              <a:t>stack</a:t>
            </a:r>
            <a:r>
              <a:rPr lang="tr-TR" sz="4000" b="1" dirty="0">
                <a:latin typeface="+mn-lt"/>
              </a:rPr>
              <a:t>: </a:t>
            </a:r>
            <a:r>
              <a:rPr lang="tr-TR" sz="4000" dirty="0" err="1">
                <a:latin typeface="+mn-lt"/>
              </a:rPr>
              <a:t>express</a:t>
            </a:r>
            <a:r>
              <a:rPr lang="tr-TR" sz="4000" dirty="0">
                <a:latin typeface="+mn-lt"/>
              </a:rPr>
              <a:t>, </a:t>
            </a:r>
            <a:r>
              <a:rPr lang="tr-TR" sz="4000" dirty="0" err="1">
                <a:latin typeface="+mn-lt"/>
              </a:rPr>
              <a:t>mongoose</a:t>
            </a:r>
            <a:r>
              <a:rPr lang="tr-TR" sz="4000" dirty="0">
                <a:latin typeface="+mn-lt"/>
              </a:rPr>
              <a:t>, </a:t>
            </a:r>
            <a:r>
              <a:rPr lang="tr-TR" sz="4000" dirty="0" err="1">
                <a:latin typeface="+mn-lt"/>
              </a:rPr>
              <a:t>multer</a:t>
            </a:r>
            <a:r>
              <a:rPr lang="tr-TR" sz="4000" dirty="0">
                <a:latin typeface="+mn-lt"/>
              </a:rPr>
              <a:t>, </a:t>
            </a:r>
            <a:r>
              <a:rPr lang="tr-TR" sz="4000" dirty="0" err="1">
                <a:latin typeface="+mn-lt"/>
              </a:rPr>
              <a:t>joi</a:t>
            </a:r>
            <a:r>
              <a:rPr lang="tr-TR" sz="4000" dirty="0">
                <a:latin typeface="+mn-lt"/>
              </a:rPr>
              <a:t>, </a:t>
            </a:r>
            <a:r>
              <a:rPr lang="tr-TR" sz="4000" dirty="0" err="1">
                <a:latin typeface="+mn-lt"/>
              </a:rPr>
              <a:t>swagger</a:t>
            </a:r>
            <a:r>
              <a:rPr lang="tr-TR" sz="4000" dirty="0">
                <a:latin typeface="+mn-lt"/>
              </a:rPr>
              <a:t>, </a:t>
            </a:r>
            <a:r>
              <a:rPr lang="tr-TR" sz="4000" dirty="0" err="1">
                <a:latin typeface="+mn-lt"/>
              </a:rPr>
              <a:t>mocha</a:t>
            </a:r>
            <a:r>
              <a:rPr lang="tr-TR" sz="4000" dirty="0">
                <a:latin typeface="+mn-lt"/>
              </a:rPr>
              <a:t>, </a:t>
            </a:r>
            <a:r>
              <a:rPr lang="tr-TR" sz="4000" dirty="0" err="1">
                <a:latin typeface="+mn-lt"/>
              </a:rPr>
              <a:t>chai</a:t>
            </a:r>
            <a:r>
              <a:rPr lang="tr-TR" sz="4000" dirty="0">
                <a:latin typeface="+mn-lt"/>
              </a:rPr>
              <a:t>, </a:t>
            </a:r>
            <a:r>
              <a:rPr lang="tr-TR" sz="4000" dirty="0" err="1">
                <a:latin typeface="+mn-lt"/>
              </a:rPr>
              <a:t>request</a:t>
            </a:r>
            <a:r>
              <a:rPr lang="tr-TR" sz="4000" dirty="0">
                <a:latin typeface="+mn-lt"/>
              </a:rPr>
              <a:t>, </a:t>
            </a:r>
            <a:r>
              <a:rPr lang="tr-TR" sz="4000" dirty="0" err="1">
                <a:latin typeface="+mn-lt"/>
              </a:rPr>
              <a:t>nodemon</a:t>
            </a:r>
            <a:r>
              <a:rPr lang="tr-TR" sz="4000" dirty="0">
                <a:latin typeface="+mn-lt"/>
              </a:rPr>
              <a:t>, </a:t>
            </a:r>
            <a:r>
              <a:rPr lang="tr-TR" sz="4000" dirty="0" err="1">
                <a:latin typeface="+mn-lt"/>
              </a:rPr>
              <a:t>cors</a:t>
            </a:r>
            <a:r>
              <a:rPr lang="tr-TR" sz="4000" dirty="0">
                <a:latin typeface="+mn-lt"/>
              </a:rPr>
              <a:t>.</a:t>
            </a:r>
          </a:p>
          <a:p>
            <a:pPr algn="just"/>
            <a:r>
              <a:rPr lang="tr-TR" sz="4000" b="1" dirty="0">
                <a:latin typeface="+mn-lt"/>
              </a:rPr>
              <a:t>Links:</a:t>
            </a:r>
          </a:p>
          <a:p>
            <a:pPr algn="just"/>
            <a:r>
              <a:rPr lang="tr-TR" sz="4000" i="1" dirty="0">
                <a:latin typeface="+mn-lt"/>
              </a:rPr>
              <a:t>API </a:t>
            </a:r>
            <a:r>
              <a:rPr lang="tr-TR" sz="4000" i="1" dirty="0" err="1">
                <a:latin typeface="+mn-lt"/>
              </a:rPr>
              <a:t>base</a:t>
            </a:r>
            <a:r>
              <a:rPr lang="tr-TR" sz="4000" i="1" dirty="0">
                <a:latin typeface="+mn-lt"/>
              </a:rPr>
              <a:t> URL:</a:t>
            </a:r>
          </a:p>
          <a:p>
            <a:pPr algn="just"/>
            <a:r>
              <a:rPr lang="tr-TR" sz="4000" i="1" dirty="0">
                <a:latin typeface="+mn-lt"/>
                <a:hlinkClick r:id="rId3"/>
              </a:rPr>
              <a:t>https://muce-api.herokuapp.com</a:t>
            </a:r>
            <a:endParaRPr lang="tr-TR" sz="4000" i="1" dirty="0">
              <a:latin typeface="+mn-lt"/>
            </a:endParaRPr>
          </a:p>
          <a:p>
            <a:pPr algn="just"/>
            <a:r>
              <a:rPr lang="tr-TR" sz="4000" i="1" dirty="0">
                <a:latin typeface="+mn-lt"/>
              </a:rPr>
              <a:t>API </a:t>
            </a:r>
            <a:r>
              <a:rPr lang="tr-TR" sz="4000" i="1" dirty="0" err="1">
                <a:latin typeface="+mn-lt"/>
              </a:rPr>
              <a:t>documentation</a:t>
            </a:r>
            <a:r>
              <a:rPr lang="tr-TR" sz="4000" i="1" dirty="0">
                <a:latin typeface="+mn-lt"/>
              </a:rPr>
              <a:t>: </a:t>
            </a:r>
          </a:p>
          <a:p>
            <a:pPr algn="just"/>
            <a:r>
              <a:rPr lang="tr-TR" sz="4000" i="1" dirty="0">
                <a:latin typeface="+mn-lt"/>
                <a:hlinkClick r:id="rId4"/>
              </a:rPr>
              <a:t>https://muce-api.herokuapp.com/api-docs</a:t>
            </a:r>
            <a:endParaRPr lang="tr-TR" sz="4000" i="1" dirty="0">
              <a:latin typeface="+mn-lt"/>
            </a:endParaRPr>
          </a:p>
          <a:p>
            <a:pPr algn="l"/>
            <a:r>
              <a:rPr lang="tr-TR" sz="4000" i="1" dirty="0" err="1">
                <a:latin typeface="+mn-lt"/>
              </a:rPr>
              <a:t>Github</a:t>
            </a:r>
            <a:r>
              <a:rPr lang="tr-TR" sz="4000" i="1" dirty="0">
                <a:latin typeface="+mn-lt"/>
              </a:rPr>
              <a:t> </a:t>
            </a:r>
            <a:r>
              <a:rPr lang="tr-TR" sz="4000" i="1" dirty="0" err="1">
                <a:latin typeface="+mn-lt"/>
              </a:rPr>
              <a:t>repository</a:t>
            </a:r>
            <a:r>
              <a:rPr lang="tr-TR" sz="4000" i="1" dirty="0">
                <a:latin typeface="+mn-lt"/>
              </a:rPr>
              <a:t>: </a:t>
            </a:r>
            <a:r>
              <a:rPr lang="tr-TR" sz="4000" i="1" dirty="0">
                <a:latin typeface="+mn-lt"/>
                <a:hlinkClick r:id="rId5"/>
              </a:rPr>
              <a:t>https://github.com/alikemalcelenk/MuceAPI</a:t>
            </a:r>
            <a:endParaRPr lang="tr-TR" sz="4000" i="1" dirty="0">
              <a:latin typeface="+mn-lt"/>
            </a:endParaRPr>
          </a:p>
          <a:p>
            <a:pPr algn="l"/>
            <a:endParaRPr lang="tr-TR" sz="3600" i="1" dirty="0">
              <a:latin typeface="+mn-lt"/>
            </a:endParaRPr>
          </a:p>
          <a:p>
            <a:pPr algn="l"/>
            <a:endParaRPr lang="tr-TR" sz="3600" i="1" dirty="0">
              <a:latin typeface="+mn-lt"/>
            </a:endParaRPr>
          </a:p>
          <a:p>
            <a:pPr algn="l"/>
            <a:endParaRPr lang="tr-TR" sz="3600" dirty="0">
              <a:latin typeface="+mn-lt"/>
            </a:endParaRPr>
          </a:p>
          <a:p>
            <a:pPr algn="l"/>
            <a:endParaRPr lang="tr-TR" sz="3600" dirty="0">
              <a:latin typeface="+mn-lt"/>
            </a:endParaRPr>
          </a:p>
          <a:p>
            <a:pPr algn="l"/>
            <a:endParaRPr lang="tr-TR" sz="3600" dirty="0">
              <a:latin typeface="+mn-lt"/>
            </a:endParaRPr>
          </a:p>
          <a:p>
            <a:pPr algn="just"/>
            <a:r>
              <a:rPr lang="tr-TR" sz="4400" b="1" u="sng" dirty="0" err="1">
                <a:latin typeface="+mn-lt"/>
              </a:rPr>
              <a:t>Facial</a:t>
            </a:r>
            <a:r>
              <a:rPr lang="tr-TR" sz="4400" b="1" u="sng" dirty="0">
                <a:latin typeface="+mn-lt"/>
              </a:rPr>
              <a:t> </a:t>
            </a:r>
            <a:r>
              <a:rPr lang="tr-TR" sz="4400" b="1" u="sng" dirty="0" err="1">
                <a:latin typeface="+mn-lt"/>
              </a:rPr>
              <a:t>Emotion</a:t>
            </a:r>
            <a:r>
              <a:rPr lang="tr-TR" sz="4400" b="1" u="sng" dirty="0">
                <a:latin typeface="+mn-lt"/>
              </a:rPr>
              <a:t> </a:t>
            </a:r>
            <a:r>
              <a:rPr lang="tr-TR" sz="4400" b="1" u="sng" dirty="0" err="1">
                <a:latin typeface="+mn-lt"/>
              </a:rPr>
              <a:t>Recognition</a:t>
            </a:r>
            <a:r>
              <a:rPr lang="tr-TR" sz="4400" b="1" u="sng" dirty="0">
                <a:latin typeface="+mn-lt"/>
              </a:rPr>
              <a:t> API Service:</a:t>
            </a:r>
          </a:p>
          <a:p>
            <a:pPr algn="just"/>
            <a:r>
              <a:rPr lang="tr-TR" sz="4000" dirty="0" err="1">
                <a:latin typeface="+mn-lt"/>
              </a:rPr>
              <a:t>The</a:t>
            </a:r>
            <a:r>
              <a:rPr lang="tr-TR" sz="4000" dirty="0">
                <a:latin typeface="+mn-lt"/>
              </a:rPr>
              <a:t> </a:t>
            </a:r>
            <a:r>
              <a:rPr lang="tr-TR" sz="4000" dirty="0" err="1">
                <a:latin typeface="+mn-lt"/>
              </a:rPr>
              <a:t>facial</a:t>
            </a:r>
            <a:r>
              <a:rPr lang="tr-TR" sz="4000" dirty="0">
                <a:latin typeface="+mn-lt"/>
              </a:rPr>
              <a:t> </a:t>
            </a:r>
            <a:r>
              <a:rPr lang="tr-TR" sz="4000" dirty="0" err="1">
                <a:latin typeface="+mn-lt"/>
              </a:rPr>
              <a:t>emotion</a:t>
            </a:r>
            <a:r>
              <a:rPr lang="tr-TR" sz="4000" dirty="0">
                <a:latin typeface="+mn-lt"/>
              </a:rPr>
              <a:t> </a:t>
            </a:r>
            <a:r>
              <a:rPr lang="tr-TR" sz="4000" dirty="0" err="1">
                <a:latin typeface="+mn-lt"/>
              </a:rPr>
              <a:t>recognition</a:t>
            </a:r>
            <a:r>
              <a:rPr lang="tr-TR" sz="4000" dirty="0">
                <a:latin typeface="+mn-lt"/>
              </a:rPr>
              <a:t> API service is </a:t>
            </a:r>
            <a:r>
              <a:rPr lang="tr-TR" sz="4000" dirty="0" err="1">
                <a:latin typeface="+mn-lt"/>
              </a:rPr>
              <a:t>written</a:t>
            </a:r>
            <a:r>
              <a:rPr lang="tr-TR" sz="4000" dirty="0">
                <a:latin typeface="+mn-lt"/>
              </a:rPr>
              <a:t> in </a:t>
            </a:r>
            <a:r>
              <a:rPr lang="tr-TR" sz="4000" dirty="0" err="1">
                <a:latin typeface="+mn-lt"/>
              </a:rPr>
              <a:t>Python</a:t>
            </a:r>
            <a:r>
              <a:rPr lang="tr-TR" sz="4000" dirty="0">
                <a:latin typeface="+mn-lt"/>
              </a:rPr>
              <a:t> </a:t>
            </a:r>
            <a:r>
              <a:rPr lang="tr-TR" sz="4000" dirty="0" err="1">
                <a:latin typeface="+mn-lt"/>
              </a:rPr>
              <a:t>using</a:t>
            </a:r>
            <a:r>
              <a:rPr lang="tr-TR" sz="4000" dirty="0">
                <a:latin typeface="+mn-lt"/>
              </a:rPr>
              <a:t> </a:t>
            </a:r>
            <a:r>
              <a:rPr lang="tr-TR" sz="4000" dirty="0" err="1">
                <a:latin typeface="+mn-lt"/>
              </a:rPr>
              <a:t>the</a:t>
            </a:r>
            <a:r>
              <a:rPr lang="tr-TR" sz="4000" dirty="0">
                <a:latin typeface="+mn-lt"/>
              </a:rPr>
              <a:t> </a:t>
            </a:r>
            <a:r>
              <a:rPr lang="tr-TR" sz="4000" dirty="0" err="1">
                <a:latin typeface="+mn-lt"/>
              </a:rPr>
              <a:t>Flask</a:t>
            </a:r>
            <a:r>
              <a:rPr lang="tr-TR" sz="4000" dirty="0">
                <a:latin typeface="+mn-lt"/>
              </a:rPr>
              <a:t> </a:t>
            </a:r>
            <a:r>
              <a:rPr lang="tr-TR" sz="4000" dirty="0" err="1">
                <a:latin typeface="+mn-lt"/>
              </a:rPr>
              <a:t>and</a:t>
            </a:r>
            <a:r>
              <a:rPr lang="tr-TR" sz="4000" dirty="0">
                <a:latin typeface="+mn-lt"/>
              </a:rPr>
              <a:t> </a:t>
            </a:r>
            <a:r>
              <a:rPr lang="tr-TR" sz="4000" dirty="0" err="1">
                <a:latin typeface="+mn-lt"/>
              </a:rPr>
              <a:t>Keras</a:t>
            </a:r>
            <a:r>
              <a:rPr lang="tr-TR" sz="4000" dirty="0">
                <a:latin typeface="+mn-lt"/>
              </a:rPr>
              <a:t> </a:t>
            </a:r>
            <a:r>
              <a:rPr lang="tr-TR" sz="4000" dirty="0" err="1">
                <a:latin typeface="+mn-lt"/>
              </a:rPr>
              <a:t>frameworks</a:t>
            </a:r>
            <a:r>
              <a:rPr lang="tr-TR" sz="4000" dirty="0">
                <a:latin typeface="+mn-lt"/>
              </a:rPr>
              <a:t>.</a:t>
            </a:r>
          </a:p>
          <a:p>
            <a:pPr algn="just"/>
            <a:r>
              <a:rPr lang="tr-TR" sz="4000" b="1" dirty="0" err="1">
                <a:latin typeface="+mn-lt"/>
              </a:rPr>
              <a:t>Technology</a:t>
            </a:r>
            <a:r>
              <a:rPr lang="tr-TR" sz="4000" b="1" dirty="0">
                <a:latin typeface="+mn-lt"/>
              </a:rPr>
              <a:t> </a:t>
            </a:r>
            <a:r>
              <a:rPr lang="tr-TR" sz="4000" b="1" dirty="0" err="1">
                <a:latin typeface="+mn-lt"/>
              </a:rPr>
              <a:t>stack</a:t>
            </a:r>
            <a:r>
              <a:rPr lang="tr-TR" sz="4000" b="1" dirty="0">
                <a:latin typeface="+mn-lt"/>
              </a:rPr>
              <a:t>: </a:t>
            </a:r>
            <a:r>
              <a:rPr lang="tr-TR" sz="4000" dirty="0" err="1">
                <a:latin typeface="+mn-lt"/>
              </a:rPr>
              <a:t>tensorflow</a:t>
            </a:r>
            <a:r>
              <a:rPr lang="tr-TR" sz="4000" dirty="0">
                <a:latin typeface="+mn-lt"/>
              </a:rPr>
              <a:t>, </a:t>
            </a:r>
            <a:r>
              <a:rPr lang="tr-TR" sz="4000" dirty="0" err="1">
                <a:latin typeface="+mn-lt"/>
              </a:rPr>
              <a:t>keras</a:t>
            </a:r>
            <a:r>
              <a:rPr lang="tr-TR" sz="4000" dirty="0">
                <a:latin typeface="+mn-lt"/>
              </a:rPr>
              <a:t>, </a:t>
            </a:r>
            <a:r>
              <a:rPr lang="tr-TR" sz="4000" dirty="0" err="1">
                <a:latin typeface="+mn-lt"/>
              </a:rPr>
              <a:t>flask</a:t>
            </a:r>
            <a:r>
              <a:rPr lang="tr-TR" sz="4000" dirty="0">
                <a:latin typeface="+mn-lt"/>
              </a:rPr>
              <a:t>, </a:t>
            </a:r>
            <a:r>
              <a:rPr lang="tr-TR" sz="4000" dirty="0" err="1">
                <a:latin typeface="+mn-lt"/>
              </a:rPr>
              <a:t>opencv-python</a:t>
            </a:r>
            <a:r>
              <a:rPr lang="tr-TR" sz="4000" dirty="0">
                <a:latin typeface="+mn-lt"/>
              </a:rPr>
              <a:t>, </a:t>
            </a:r>
            <a:r>
              <a:rPr lang="tr-TR" sz="4000" dirty="0" err="1">
                <a:latin typeface="+mn-lt"/>
              </a:rPr>
              <a:t>numpy</a:t>
            </a:r>
            <a:r>
              <a:rPr lang="tr-TR" sz="4000" dirty="0">
                <a:latin typeface="+mn-lt"/>
              </a:rPr>
              <a:t>, </a:t>
            </a:r>
            <a:r>
              <a:rPr lang="tr-TR" sz="4000" dirty="0" err="1">
                <a:latin typeface="+mn-lt"/>
              </a:rPr>
              <a:t>sklearn</a:t>
            </a:r>
            <a:r>
              <a:rPr lang="tr-TR" sz="4000" dirty="0">
                <a:latin typeface="+mn-lt"/>
              </a:rPr>
              <a:t>, </a:t>
            </a:r>
            <a:r>
              <a:rPr lang="tr-TR" sz="4000" dirty="0" err="1">
                <a:latin typeface="+mn-lt"/>
              </a:rPr>
              <a:t>dlib</a:t>
            </a:r>
            <a:r>
              <a:rPr lang="tr-TR" sz="4000" dirty="0">
                <a:latin typeface="+mn-lt"/>
              </a:rPr>
              <a:t>, </a:t>
            </a:r>
            <a:r>
              <a:rPr lang="tr-TR" sz="4000" dirty="0" err="1">
                <a:latin typeface="+mn-lt"/>
              </a:rPr>
              <a:t>gunicorn</a:t>
            </a:r>
            <a:r>
              <a:rPr lang="tr-TR" sz="4000" dirty="0">
                <a:latin typeface="+mn-lt"/>
              </a:rPr>
              <a:t>.</a:t>
            </a:r>
          </a:p>
          <a:p>
            <a:pPr algn="just"/>
            <a:r>
              <a:rPr lang="tr-TR" sz="4000" b="1" dirty="0">
                <a:latin typeface="+mn-lt"/>
              </a:rPr>
              <a:t>Links:</a:t>
            </a:r>
          </a:p>
          <a:p>
            <a:pPr algn="just"/>
            <a:r>
              <a:rPr lang="tr-TR" sz="4000" i="1" dirty="0">
                <a:latin typeface="+mn-lt"/>
              </a:rPr>
              <a:t>API </a:t>
            </a:r>
            <a:r>
              <a:rPr lang="tr-TR" sz="4000" i="1" dirty="0" err="1">
                <a:latin typeface="+mn-lt"/>
              </a:rPr>
              <a:t>base</a:t>
            </a:r>
            <a:r>
              <a:rPr lang="tr-TR" sz="4000" i="1" dirty="0">
                <a:latin typeface="+mn-lt"/>
              </a:rPr>
              <a:t> URL:</a:t>
            </a:r>
          </a:p>
          <a:p>
            <a:pPr algn="just"/>
            <a:r>
              <a:rPr lang="tr-TR" sz="4000" i="1" dirty="0">
                <a:latin typeface="+mn-lt"/>
                <a:hlinkClick r:id="rId6"/>
              </a:rPr>
              <a:t>https://muce-fer-api-service.herokuapp.com</a:t>
            </a:r>
            <a:endParaRPr lang="tr-TR" sz="4000" i="1" dirty="0">
              <a:latin typeface="+mn-lt"/>
            </a:endParaRPr>
          </a:p>
          <a:p>
            <a:pPr algn="l"/>
            <a:r>
              <a:rPr lang="tr-TR" sz="4000" i="1" dirty="0" err="1">
                <a:latin typeface="+mn-lt"/>
              </a:rPr>
              <a:t>Github</a:t>
            </a:r>
            <a:r>
              <a:rPr lang="tr-TR" sz="4000" i="1" dirty="0">
                <a:latin typeface="+mn-lt"/>
              </a:rPr>
              <a:t> </a:t>
            </a:r>
            <a:r>
              <a:rPr lang="tr-TR" sz="4000" i="1" dirty="0" err="1">
                <a:latin typeface="+mn-lt"/>
              </a:rPr>
              <a:t>repository</a:t>
            </a:r>
            <a:r>
              <a:rPr lang="tr-TR" sz="4000" i="1" dirty="0">
                <a:latin typeface="+mn-lt"/>
              </a:rPr>
              <a:t>: </a:t>
            </a:r>
            <a:r>
              <a:rPr lang="tr-TR" sz="4000" i="1" dirty="0">
                <a:latin typeface="+mn-lt"/>
                <a:hlinkClick r:id="rId7"/>
              </a:rPr>
              <a:t>https://github.com/alikemalcelenk/MuceFERService</a:t>
            </a:r>
            <a:endParaRPr lang="tr-TR" sz="4000" i="1" dirty="0">
              <a:latin typeface="+mn-lt"/>
            </a:endParaRPr>
          </a:p>
          <a:p>
            <a:pPr algn="just"/>
            <a:r>
              <a:rPr lang="tr-TR" sz="4000" i="1" dirty="0" err="1">
                <a:latin typeface="+mn-lt"/>
              </a:rPr>
              <a:t>Dataset</a:t>
            </a:r>
            <a:r>
              <a:rPr lang="tr-TR" sz="4000" i="1" dirty="0">
                <a:latin typeface="+mn-lt"/>
              </a:rPr>
              <a:t>:</a:t>
            </a:r>
          </a:p>
          <a:p>
            <a:pPr algn="just"/>
            <a:r>
              <a:rPr lang="tr-TR" sz="4000" i="1" dirty="0">
                <a:latin typeface="+mn-lt"/>
                <a:hlinkClick r:id="rId8"/>
              </a:rPr>
              <a:t>https://www.kaggle.com/shawon10/ckplus</a:t>
            </a:r>
            <a:r>
              <a:rPr lang="tr-TR" sz="4000" i="1" dirty="0">
                <a:latin typeface="+mn-lt"/>
              </a:rPr>
              <a:t>  </a:t>
            </a:r>
          </a:p>
          <a:p>
            <a:pPr algn="just"/>
            <a:r>
              <a:rPr lang="tr-TR" sz="4000" i="1" dirty="0">
                <a:latin typeface="+mn-lt"/>
              </a:rPr>
              <a:t>(it </a:t>
            </a:r>
            <a:r>
              <a:rPr lang="tr-TR" sz="4000" i="1" dirty="0" err="1">
                <a:latin typeface="+mn-lt"/>
              </a:rPr>
              <a:t>includes</a:t>
            </a:r>
            <a:r>
              <a:rPr lang="tr-TR" sz="4000" i="1" dirty="0">
                <a:latin typeface="+mn-lt"/>
              </a:rPr>
              <a:t> </a:t>
            </a:r>
            <a:r>
              <a:rPr lang="tr-TR" sz="4000" i="1" dirty="0" err="1">
                <a:latin typeface="+mn-lt"/>
              </a:rPr>
              <a:t>this</a:t>
            </a:r>
            <a:r>
              <a:rPr lang="tr-TR" sz="4000" i="1" dirty="0">
                <a:latin typeface="+mn-lt"/>
              </a:rPr>
              <a:t> </a:t>
            </a:r>
            <a:r>
              <a:rPr lang="tr-TR" sz="4000" i="1" dirty="0" err="1">
                <a:latin typeface="+mn-lt"/>
              </a:rPr>
              <a:t>dataset</a:t>
            </a:r>
            <a:r>
              <a:rPr lang="tr-TR" sz="4000" i="1" dirty="0">
                <a:latin typeface="+mn-lt"/>
              </a:rPr>
              <a:t> </a:t>
            </a:r>
            <a:r>
              <a:rPr lang="tr-TR" sz="4000" i="1" dirty="0" err="1">
                <a:latin typeface="+mn-lt"/>
              </a:rPr>
              <a:t>mostly</a:t>
            </a:r>
            <a:r>
              <a:rPr lang="tr-TR" sz="4000" i="1" dirty="0">
                <a:latin typeface="+mn-lt"/>
              </a:rPr>
              <a:t>)</a:t>
            </a:r>
          </a:p>
          <a:p>
            <a:pPr algn="just"/>
            <a:endParaRPr lang="tr-TR" sz="3600" i="1" dirty="0">
              <a:latin typeface="+mn-lt"/>
            </a:endParaRPr>
          </a:p>
          <a:p>
            <a:pPr algn="just"/>
            <a:endParaRPr lang="tr-TR" sz="3600" i="1" dirty="0">
              <a:latin typeface="+mn-lt"/>
            </a:endParaRPr>
          </a:p>
          <a:p>
            <a:pPr algn="just"/>
            <a:endParaRPr lang="tr-TR" sz="4000" b="1" u="sng" dirty="0">
              <a:latin typeface="+mn-lt"/>
            </a:endParaRPr>
          </a:p>
          <a:p>
            <a:pPr algn="just"/>
            <a:endParaRPr lang="tr-TR" sz="4000" b="1" u="sng" dirty="0">
              <a:latin typeface="+mn-lt"/>
            </a:endParaRPr>
          </a:p>
          <a:p>
            <a:pPr algn="just"/>
            <a:r>
              <a:rPr lang="tr-TR" sz="4400" b="1" u="sng" dirty="0" err="1">
                <a:latin typeface="+mn-lt"/>
              </a:rPr>
              <a:t>Similar</a:t>
            </a:r>
            <a:r>
              <a:rPr lang="tr-TR" sz="4400" b="1" u="sng" dirty="0">
                <a:latin typeface="+mn-lt"/>
              </a:rPr>
              <a:t> </a:t>
            </a:r>
            <a:r>
              <a:rPr lang="tr-TR" sz="4400" b="1" u="sng" dirty="0" err="1">
                <a:latin typeface="+mn-lt"/>
              </a:rPr>
              <a:t>Projects</a:t>
            </a:r>
            <a:r>
              <a:rPr lang="tr-TR" sz="4400" b="1" u="sng" dirty="0">
                <a:latin typeface="+mn-lt"/>
              </a:rPr>
              <a:t>:</a:t>
            </a:r>
          </a:p>
          <a:p>
            <a:pPr marL="571500" indent="-571500" algn="just">
              <a:buFont typeface="Arial" panose="020B0604020202020204" pitchFamily="34" charset="0"/>
              <a:buChar char="•"/>
            </a:pPr>
            <a:r>
              <a:rPr lang="tr-TR" sz="4000" i="1" u="sng" dirty="0">
                <a:latin typeface="+mn-lt"/>
                <a:hlinkClick r:id="rId9"/>
              </a:rPr>
              <a:t>https://link.springer.com/article/10.1007/s00371-020-01859-9</a:t>
            </a:r>
            <a:endParaRPr lang="tr-TR" sz="4000" i="1" u="sng" dirty="0">
              <a:latin typeface="+mn-lt"/>
            </a:endParaRPr>
          </a:p>
          <a:p>
            <a:pPr marL="571500" indent="-571500" algn="just">
              <a:buFont typeface="Arial" panose="020B0604020202020204" pitchFamily="34" charset="0"/>
              <a:buChar char="•"/>
            </a:pPr>
            <a:r>
              <a:rPr lang="tr-TR" sz="4000" i="1" u="sng" dirty="0">
                <a:latin typeface="+mn-lt"/>
                <a:hlinkClick r:id="rId10"/>
              </a:rPr>
              <a:t>https://ui.adsabs.harvard.edu/abs/2021InPhT.11203594L/abstract</a:t>
            </a:r>
            <a:endParaRPr lang="tr-TR" sz="4000" i="1" u="sng" dirty="0">
              <a:latin typeface="+mn-lt"/>
            </a:endParaRPr>
          </a:p>
          <a:p>
            <a:pPr algn="just"/>
            <a:endParaRPr lang="tr-TR" sz="3600" u="sng" dirty="0">
              <a:latin typeface="+mn-lt"/>
            </a:endParaRPr>
          </a:p>
          <a:p>
            <a:pPr algn="just"/>
            <a:endParaRPr lang="tr-TR" sz="4000" b="1" u="sng" dirty="0">
              <a:latin typeface="+mn-lt"/>
            </a:endParaRPr>
          </a:p>
          <a:p>
            <a:pPr algn="just"/>
            <a:endParaRPr lang="tr-TR" sz="3600" i="1" dirty="0">
              <a:latin typeface="+mn-lt"/>
            </a:endParaRPr>
          </a:p>
          <a:p>
            <a:pPr algn="just"/>
            <a:endParaRPr lang="tr-TR" sz="3600" i="1" dirty="0">
              <a:latin typeface="+mn-lt"/>
            </a:endParaRPr>
          </a:p>
          <a:p>
            <a:pPr algn="just"/>
            <a:endParaRPr lang="tr-TR" sz="3600" i="1" dirty="0">
              <a:latin typeface="+mn-lt"/>
            </a:endParaRPr>
          </a:p>
          <a:p>
            <a:pPr algn="just"/>
            <a:endParaRPr lang="tr-TR" sz="3600" i="1" dirty="0">
              <a:latin typeface="+mn-lt"/>
            </a:endParaRPr>
          </a:p>
          <a:p>
            <a:pPr algn="l"/>
            <a:endParaRPr lang="tr-TR" sz="3600" i="1" dirty="0">
              <a:latin typeface="+mn-lt"/>
            </a:endParaRPr>
          </a:p>
          <a:p>
            <a:pPr algn="l"/>
            <a:endParaRPr lang="tr-TR" sz="3600" dirty="0"/>
          </a:p>
          <a:p>
            <a:pPr algn="just"/>
            <a:endParaRPr lang="tr-TR" sz="3600" dirty="0">
              <a:latin typeface="+mn-lt"/>
            </a:endParaRPr>
          </a:p>
          <a:p>
            <a:pPr algn="just"/>
            <a:endParaRPr lang="tr-TR" sz="3600" dirty="0">
              <a:latin typeface="+mn-lt"/>
            </a:endParaRPr>
          </a:p>
        </p:txBody>
      </p:sp>
      <p:sp>
        <p:nvSpPr>
          <p:cNvPr id="20" name="Dikdörtgen 19"/>
          <p:cNvSpPr/>
          <p:nvPr/>
        </p:nvSpPr>
        <p:spPr>
          <a:xfrm>
            <a:off x="37093733" y="17413582"/>
            <a:ext cx="12303884" cy="30315326"/>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Metin kutusu 21"/>
          <p:cNvSpPr txBox="1"/>
          <p:nvPr/>
        </p:nvSpPr>
        <p:spPr>
          <a:xfrm>
            <a:off x="36704078" y="1079660"/>
            <a:ext cx="12941684" cy="2554545"/>
          </a:xfrm>
          <a:prstGeom prst="rect">
            <a:avLst/>
          </a:prstGeom>
          <a:noFill/>
        </p:spPr>
        <p:txBody>
          <a:bodyPr wrap="none" rtlCol="0">
            <a:spAutoFit/>
          </a:bodyPr>
          <a:lstStyle/>
          <a:p>
            <a:pPr algn="ctr"/>
            <a:r>
              <a:rPr lang="tr-TR" sz="8000" b="1" dirty="0" err="1">
                <a:solidFill>
                  <a:srgbClr val="7030A0"/>
                </a:solidFill>
              </a:rPr>
              <a:t>Computer</a:t>
            </a:r>
            <a:r>
              <a:rPr lang="tr-TR" sz="8000" b="1" dirty="0">
                <a:solidFill>
                  <a:srgbClr val="7030A0"/>
                </a:solidFill>
              </a:rPr>
              <a:t> </a:t>
            </a:r>
            <a:r>
              <a:rPr lang="tr-TR" sz="8000" b="1" dirty="0" err="1">
                <a:solidFill>
                  <a:srgbClr val="7030A0"/>
                </a:solidFill>
              </a:rPr>
              <a:t>Engineering</a:t>
            </a:r>
            <a:endParaRPr lang="tr-TR" sz="8000" b="1" dirty="0">
              <a:solidFill>
                <a:srgbClr val="7030A0"/>
              </a:solidFill>
            </a:endParaRPr>
          </a:p>
          <a:p>
            <a:pPr algn="ctr"/>
            <a:r>
              <a:rPr lang="tr-TR" sz="8000" b="1" dirty="0">
                <a:solidFill>
                  <a:srgbClr val="7030A0"/>
                </a:solidFill>
              </a:rPr>
              <a:t>2020-2021 </a:t>
            </a:r>
            <a:r>
              <a:rPr lang="tr-TR" sz="8000" b="1" dirty="0" err="1">
                <a:solidFill>
                  <a:srgbClr val="7030A0"/>
                </a:solidFill>
              </a:rPr>
              <a:t>Graduation</a:t>
            </a:r>
            <a:r>
              <a:rPr lang="tr-TR" sz="8000" b="1" dirty="0">
                <a:solidFill>
                  <a:srgbClr val="7030A0"/>
                </a:solidFill>
              </a:rPr>
              <a:t> Project</a:t>
            </a:r>
            <a:endParaRPr lang="en-US" sz="8000" b="1" dirty="0">
              <a:solidFill>
                <a:srgbClr val="7030A0"/>
              </a:solidFill>
            </a:endParaRPr>
          </a:p>
        </p:txBody>
      </p:sp>
      <p:pic>
        <p:nvPicPr>
          <p:cNvPr id="21" name="Picture 2">
            <a:extLst>
              <a:ext uri="{FF2B5EF4-FFF2-40B4-BE49-F238E27FC236}">
                <a16:creationId xmlns:a16="http://schemas.microsoft.com/office/drawing/2014/main" id="{244F452B-2DE4-704E-9058-B0E0DB43A8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60638" y="775607"/>
            <a:ext cx="13115478" cy="2308324"/>
          </a:xfrm>
          <a:prstGeom prst="rect">
            <a:avLst/>
          </a:prstGeom>
          <a:noFill/>
          <a:extLst>
            <a:ext uri="{909E8E84-426E-40DD-AFC4-6F175D3DCCD1}">
              <a14:hiddenFill xmlns:a14="http://schemas.microsoft.com/office/drawing/2010/main">
                <a:solidFill>
                  <a:srgbClr val="FFFFFF"/>
                </a:solidFill>
              </a14:hiddenFill>
            </a:ext>
          </a:extLst>
        </p:spPr>
      </p:pic>
      <p:pic>
        <p:nvPicPr>
          <p:cNvPr id="23" name="Resim 22">
            <a:extLst>
              <a:ext uri="{FF2B5EF4-FFF2-40B4-BE49-F238E27FC236}">
                <a16:creationId xmlns:a16="http://schemas.microsoft.com/office/drawing/2014/main" id="{77FDFC52-29E1-D948-9259-681835616E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05285" y="27557362"/>
            <a:ext cx="10758674" cy="6392835"/>
          </a:xfrm>
          <a:prstGeom prst="rect">
            <a:avLst/>
          </a:prstGeom>
        </p:spPr>
      </p:pic>
      <p:sp>
        <p:nvSpPr>
          <p:cNvPr id="25" name="TextBox 42">
            <a:extLst>
              <a:ext uri="{FF2B5EF4-FFF2-40B4-BE49-F238E27FC236}">
                <a16:creationId xmlns:a16="http://schemas.microsoft.com/office/drawing/2014/main" id="{A23E0D74-8E3F-A24C-8744-C479BA78B2F2}"/>
              </a:ext>
            </a:extLst>
          </p:cNvPr>
          <p:cNvSpPr txBox="1"/>
          <p:nvPr/>
        </p:nvSpPr>
        <p:spPr>
          <a:xfrm>
            <a:off x="5247790" y="33516159"/>
            <a:ext cx="5029200" cy="400110"/>
          </a:xfrm>
          <a:prstGeom prst="rect">
            <a:avLst/>
          </a:prstGeom>
          <a:noFill/>
        </p:spPr>
        <p:txBody>
          <a:bodyPr wrap="square" rtlCol="0">
            <a:spAutoFit/>
          </a:bodyPr>
          <a:lstStyle/>
          <a:p>
            <a:pPr algn="ctr"/>
            <a:r>
              <a:rPr lang="en-GB" sz="2000" dirty="0"/>
              <a:t>Figure 2 - </a:t>
            </a:r>
            <a:r>
              <a:rPr lang="tr-TR" sz="2000" i="1" dirty="0"/>
              <a:t>CNN Architecture of Project</a:t>
            </a:r>
            <a:r>
              <a:rPr lang="tr-TR" sz="2000" dirty="0"/>
              <a:t> </a:t>
            </a:r>
            <a:endParaRPr lang="en-GB" sz="2000" dirty="0"/>
          </a:p>
        </p:txBody>
      </p:sp>
      <p:sp>
        <p:nvSpPr>
          <p:cNvPr id="24" name="Dikdörtgen 23">
            <a:extLst>
              <a:ext uri="{FF2B5EF4-FFF2-40B4-BE49-F238E27FC236}">
                <a16:creationId xmlns:a16="http://schemas.microsoft.com/office/drawing/2014/main" id="{027FDAD6-0AF5-2642-9C39-AF2D12B33A76}"/>
              </a:ext>
            </a:extLst>
          </p:cNvPr>
          <p:cNvSpPr/>
          <p:nvPr/>
        </p:nvSpPr>
        <p:spPr>
          <a:xfrm>
            <a:off x="1808783" y="34130631"/>
            <a:ext cx="11907216" cy="1200329"/>
          </a:xfrm>
          <a:prstGeom prst="rect">
            <a:avLst/>
          </a:prstGeom>
        </p:spPr>
        <p:txBody>
          <a:bodyPr wrap="square">
            <a:spAutoFit/>
          </a:bodyPr>
          <a:lstStyle/>
          <a:p>
            <a:pPr algn="just"/>
            <a:r>
              <a:rPr lang="tr-TR" sz="2400" dirty="0">
                <a:ea typeface="Times New Roman" panose="02020603050405020304" pitchFamily="18" charset="0"/>
              </a:rPr>
              <a:t>CNN </a:t>
            </a:r>
            <a:r>
              <a:rPr lang="tr-TR" sz="2400" dirty="0" err="1">
                <a:ea typeface="Times New Roman" panose="02020603050405020304" pitchFamily="18" charset="0"/>
              </a:rPr>
              <a:t>accepts</a:t>
            </a:r>
            <a:r>
              <a:rPr lang="tr-TR" sz="2400" dirty="0">
                <a:ea typeface="Times New Roman" panose="02020603050405020304" pitchFamily="18" charset="0"/>
              </a:rPr>
              <a:t> 48x48x3 </a:t>
            </a:r>
            <a:r>
              <a:rPr lang="tr-TR" sz="2400" dirty="0" err="1">
                <a:ea typeface="Times New Roman" panose="02020603050405020304" pitchFamily="18" charset="0"/>
              </a:rPr>
              <a:t>array</a:t>
            </a:r>
            <a:r>
              <a:rPr lang="tr-TR" sz="2400" dirty="0">
                <a:ea typeface="Times New Roman" panose="02020603050405020304" pitchFamily="18" charset="0"/>
              </a:rPr>
              <a:t> of </a:t>
            </a:r>
            <a:r>
              <a:rPr lang="tr-TR" sz="2400" dirty="0" err="1">
                <a:ea typeface="Times New Roman" panose="02020603050405020304" pitchFamily="18" charset="0"/>
              </a:rPr>
              <a:t>pixel</a:t>
            </a:r>
            <a:r>
              <a:rPr lang="tr-TR" sz="2400" dirty="0">
                <a:ea typeface="Times New Roman" panose="02020603050405020304" pitchFamily="18" charset="0"/>
              </a:rPr>
              <a:t> </a:t>
            </a:r>
            <a:r>
              <a:rPr lang="tr-TR" sz="2400" dirty="0" err="1">
                <a:ea typeface="Times New Roman" panose="02020603050405020304" pitchFamily="18" charset="0"/>
              </a:rPr>
              <a:t>values</a:t>
            </a:r>
            <a:r>
              <a:rPr lang="tr-TR" sz="2400" dirty="0">
                <a:ea typeface="Times New Roman" panose="02020603050405020304" pitchFamily="18" charset="0"/>
              </a:rPr>
              <a:t> (</a:t>
            </a:r>
            <a:r>
              <a:rPr lang="tr-TR" sz="2400" dirty="0" err="1">
                <a:ea typeface="Times New Roman" panose="02020603050405020304" pitchFamily="18" charset="0"/>
              </a:rPr>
              <a:t>i.e</a:t>
            </a:r>
            <a:r>
              <a:rPr lang="tr-TR" sz="2400" dirty="0">
                <a:ea typeface="Times New Roman" panose="02020603050405020304" pitchFamily="18" charset="0"/>
              </a:rPr>
              <a:t>., </a:t>
            </a:r>
            <a:r>
              <a:rPr lang="tr-TR" sz="2400" dirty="0" err="1">
                <a:ea typeface="Times New Roman" panose="02020603050405020304" pitchFamily="18" charset="0"/>
              </a:rPr>
              <a:t>images</a:t>
            </a:r>
            <a:r>
              <a:rPr lang="tr-TR" sz="2400" dirty="0">
                <a:ea typeface="Times New Roman" panose="02020603050405020304" pitchFamily="18" charset="0"/>
              </a:rPr>
              <a:t> of size 48x48 </a:t>
            </a:r>
            <a:r>
              <a:rPr lang="tr-TR" sz="2400" dirty="0" err="1">
                <a:ea typeface="Times New Roman" panose="02020603050405020304" pitchFamily="18" charset="0"/>
              </a:rPr>
              <a:t>with</a:t>
            </a:r>
            <a:r>
              <a:rPr lang="tr-TR" sz="2400" dirty="0">
                <a:ea typeface="Times New Roman" panose="02020603050405020304" pitchFamily="18" charset="0"/>
              </a:rPr>
              <a:t> 3 </a:t>
            </a:r>
            <a:r>
              <a:rPr lang="tr-TR" sz="2400" dirty="0" err="1">
                <a:ea typeface="Times New Roman" panose="02020603050405020304" pitchFamily="18" charset="0"/>
              </a:rPr>
              <a:t>channels</a:t>
            </a:r>
            <a:r>
              <a:rPr lang="tr-TR" sz="2400" dirty="0">
                <a:ea typeface="Times New Roman" panose="02020603050405020304" pitchFamily="18" charset="0"/>
              </a:rPr>
              <a:t> (RGB)) as </a:t>
            </a:r>
            <a:r>
              <a:rPr lang="tr-TR" sz="2400" dirty="0" err="1">
                <a:ea typeface="Times New Roman" panose="02020603050405020304" pitchFamily="18" charset="0"/>
              </a:rPr>
              <a:t>input</a:t>
            </a:r>
            <a:r>
              <a:rPr lang="tr-TR" sz="2400" dirty="0">
                <a:ea typeface="Times New Roman" panose="02020603050405020304" pitchFamily="18" charset="0"/>
              </a:rPr>
              <a:t>. CNN model </a:t>
            </a:r>
            <a:r>
              <a:rPr lang="tr-TR" sz="2400" dirty="0" err="1">
                <a:ea typeface="Times New Roman" panose="02020603050405020304" pitchFamily="18" charset="0"/>
              </a:rPr>
              <a:t>consists</a:t>
            </a:r>
            <a:r>
              <a:rPr lang="tr-TR" sz="2400" dirty="0">
                <a:ea typeface="Times New Roman" panose="02020603050405020304" pitchFamily="18" charset="0"/>
              </a:rPr>
              <a:t> of 3 </a:t>
            </a:r>
            <a:r>
              <a:rPr lang="tr-TR" sz="2400" dirty="0" err="1">
                <a:ea typeface="Times New Roman" panose="02020603050405020304" pitchFamily="18" charset="0"/>
              </a:rPr>
              <a:t>convolutional</a:t>
            </a:r>
            <a:r>
              <a:rPr lang="tr-TR" sz="2400" dirty="0">
                <a:ea typeface="Times New Roman" panose="02020603050405020304" pitchFamily="18" charset="0"/>
              </a:rPr>
              <a:t> </a:t>
            </a:r>
            <a:r>
              <a:rPr lang="tr-TR" sz="2400" dirty="0" err="1">
                <a:ea typeface="Times New Roman" panose="02020603050405020304" pitchFamily="18" charset="0"/>
              </a:rPr>
              <a:t>layers</a:t>
            </a:r>
            <a:r>
              <a:rPr lang="tr-TR" sz="2400" dirty="0">
                <a:ea typeface="Times New Roman" panose="02020603050405020304" pitchFamily="18" charset="0"/>
              </a:rPr>
              <a:t>, 3 </a:t>
            </a:r>
            <a:r>
              <a:rPr lang="tr-TR" sz="2400" dirty="0" err="1">
                <a:ea typeface="Times New Roman" panose="02020603050405020304" pitchFamily="18" charset="0"/>
              </a:rPr>
              <a:t>max-pooling</a:t>
            </a:r>
            <a:r>
              <a:rPr lang="tr-TR" sz="2400" dirty="0">
                <a:ea typeface="Times New Roman" panose="02020603050405020304" pitchFamily="18" charset="0"/>
              </a:rPr>
              <a:t> </a:t>
            </a:r>
            <a:r>
              <a:rPr lang="tr-TR" sz="2400" dirty="0" err="1">
                <a:ea typeface="Times New Roman" panose="02020603050405020304" pitchFamily="18" charset="0"/>
              </a:rPr>
              <a:t>layers</a:t>
            </a:r>
            <a:r>
              <a:rPr lang="tr-TR" sz="2400" dirty="0">
                <a:ea typeface="Times New Roman" panose="02020603050405020304" pitchFamily="18" charset="0"/>
              </a:rPr>
              <a:t> </a:t>
            </a:r>
            <a:r>
              <a:rPr lang="tr-TR" sz="2400" dirty="0" err="1">
                <a:ea typeface="Times New Roman" panose="02020603050405020304" pitchFamily="18" charset="0"/>
              </a:rPr>
              <a:t>and</a:t>
            </a:r>
            <a:r>
              <a:rPr lang="tr-TR" sz="2400" dirty="0">
                <a:ea typeface="Times New Roman" panose="02020603050405020304" pitchFamily="18" charset="0"/>
              </a:rPr>
              <a:t> 2 </a:t>
            </a:r>
            <a:r>
              <a:rPr lang="tr-TR" sz="2400" dirty="0" err="1">
                <a:ea typeface="Times New Roman" panose="02020603050405020304" pitchFamily="18" charset="0"/>
              </a:rPr>
              <a:t>fully</a:t>
            </a:r>
            <a:r>
              <a:rPr lang="tr-TR" sz="2400" dirty="0">
                <a:ea typeface="Times New Roman" panose="02020603050405020304" pitchFamily="18" charset="0"/>
              </a:rPr>
              <a:t> </a:t>
            </a:r>
            <a:r>
              <a:rPr lang="tr-TR" sz="2400" dirty="0" err="1">
                <a:ea typeface="Times New Roman" panose="02020603050405020304" pitchFamily="18" charset="0"/>
              </a:rPr>
              <a:t>connected</a:t>
            </a:r>
            <a:r>
              <a:rPr lang="tr-TR" sz="2400" dirty="0">
                <a:ea typeface="Times New Roman" panose="02020603050405020304" pitchFamily="18" charset="0"/>
              </a:rPr>
              <a:t> </a:t>
            </a:r>
            <a:r>
              <a:rPr lang="tr-TR" sz="2400" dirty="0" err="1">
                <a:ea typeface="Times New Roman" panose="02020603050405020304" pitchFamily="18" charset="0"/>
              </a:rPr>
              <a:t>layers</a:t>
            </a:r>
            <a:r>
              <a:rPr lang="tr-TR" sz="2400" dirty="0">
                <a:ea typeface="Times New Roman" panose="02020603050405020304" pitchFamily="18" charset="0"/>
              </a:rPr>
              <a:t>. </a:t>
            </a:r>
            <a:r>
              <a:rPr lang="tr-TR" sz="2400" dirty="0" err="1">
                <a:ea typeface="Times New Roman" panose="02020603050405020304" pitchFamily="18" charset="0"/>
              </a:rPr>
              <a:t>See</a:t>
            </a:r>
            <a:r>
              <a:rPr lang="tr-TR" sz="2400" dirty="0">
                <a:ea typeface="Times New Roman" panose="02020603050405020304" pitchFamily="18" charset="0"/>
              </a:rPr>
              <a:t> </a:t>
            </a:r>
            <a:r>
              <a:rPr lang="tr-TR" sz="2400" dirty="0" err="1">
                <a:ea typeface="Times New Roman" panose="02020603050405020304" pitchFamily="18" charset="0"/>
              </a:rPr>
              <a:t>Figure</a:t>
            </a:r>
            <a:r>
              <a:rPr lang="tr-TR" sz="2400" dirty="0">
                <a:ea typeface="Times New Roman" panose="02020603050405020304" pitchFamily="18" charset="0"/>
              </a:rPr>
              <a:t> 2 </a:t>
            </a:r>
            <a:r>
              <a:rPr lang="tr-TR" sz="2400" dirty="0" err="1">
                <a:ea typeface="Times New Roman" panose="02020603050405020304" pitchFamily="18" charset="0"/>
              </a:rPr>
              <a:t>for</a:t>
            </a:r>
            <a:r>
              <a:rPr lang="tr-TR" sz="2400" dirty="0">
                <a:ea typeface="Times New Roman" panose="02020603050405020304" pitchFamily="18" charset="0"/>
              </a:rPr>
              <a:t> a </a:t>
            </a:r>
            <a:r>
              <a:rPr lang="tr-TR" sz="2400" dirty="0" err="1">
                <a:ea typeface="Times New Roman" panose="02020603050405020304" pitchFamily="18" charset="0"/>
              </a:rPr>
              <a:t>visual</a:t>
            </a:r>
            <a:r>
              <a:rPr lang="tr-TR" sz="2400" dirty="0">
                <a:ea typeface="Times New Roman" panose="02020603050405020304" pitchFamily="18" charset="0"/>
              </a:rPr>
              <a:t> </a:t>
            </a:r>
            <a:r>
              <a:rPr lang="tr-TR" sz="2400" dirty="0" err="1">
                <a:ea typeface="Times New Roman" panose="02020603050405020304" pitchFamily="18" charset="0"/>
              </a:rPr>
              <a:t>representation</a:t>
            </a:r>
            <a:r>
              <a:rPr lang="tr-TR" sz="2400" dirty="0">
                <a:ea typeface="Times New Roman" panose="02020603050405020304" pitchFamily="18" charset="0"/>
              </a:rPr>
              <a:t> of </a:t>
            </a:r>
            <a:r>
              <a:rPr lang="tr-TR" sz="2400" dirty="0" err="1">
                <a:ea typeface="Times New Roman" panose="02020603050405020304" pitchFamily="18" charset="0"/>
              </a:rPr>
              <a:t>the</a:t>
            </a:r>
            <a:r>
              <a:rPr lang="tr-TR" sz="2400" dirty="0">
                <a:ea typeface="Times New Roman" panose="02020603050405020304" pitchFamily="18" charset="0"/>
              </a:rPr>
              <a:t> model </a:t>
            </a:r>
            <a:r>
              <a:rPr lang="tr-TR" sz="2400" dirty="0" err="1">
                <a:ea typeface="Times New Roman" panose="02020603050405020304" pitchFamily="18" charset="0"/>
              </a:rPr>
              <a:t>architecture</a:t>
            </a:r>
            <a:r>
              <a:rPr lang="tr-TR" sz="2400" dirty="0">
                <a:ea typeface="Times New Roman" panose="02020603050405020304" pitchFamily="18" charset="0"/>
              </a:rPr>
              <a:t>.</a:t>
            </a:r>
          </a:p>
        </p:txBody>
      </p:sp>
      <p:sp>
        <p:nvSpPr>
          <p:cNvPr id="29" name="TextBox 42">
            <a:extLst>
              <a:ext uri="{FF2B5EF4-FFF2-40B4-BE49-F238E27FC236}">
                <a16:creationId xmlns:a16="http://schemas.microsoft.com/office/drawing/2014/main" id="{E5083FD8-76BB-7A4A-A582-978E017E2B7F}"/>
              </a:ext>
            </a:extLst>
          </p:cNvPr>
          <p:cNvSpPr txBox="1"/>
          <p:nvPr/>
        </p:nvSpPr>
        <p:spPr>
          <a:xfrm>
            <a:off x="4781524" y="44631071"/>
            <a:ext cx="6006194" cy="400110"/>
          </a:xfrm>
          <a:prstGeom prst="rect">
            <a:avLst/>
          </a:prstGeom>
          <a:noFill/>
        </p:spPr>
        <p:txBody>
          <a:bodyPr wrap="square" rtlCol="0">
            <a:spAutoFit/>
          </a:bodyPr>
          <a:lstStyle/>
          <a:p>
            <a:pPr algn="ctr"/>
            <a:r>
              <a:rPr lang="en-GB" sz="2000" dirty="0"/>
              <a:t>Figure 3 - </a:t>
            </a:r>
            <a:r>
              <a:rPr lang="tr-TR" sz="2000" i="1" dirty="0" err="1"/>
              <a:t>Computation</a:t>
            </a:r>
            <a:r>
              <a:rPr lang="tr-TR" sz="2000" i="1" dirty="0"/>
              <a:t> </a:t>
            </a:r>
            <a:r>
              <a:rPr lang="tr-TR" sz="2000" i="1" dirty="0" err="1"/>
              <a:t>Graph</a:t>
            </a:r>
            <a:r>
              <a:rPr lang="tr-TR" sz="2000" i="1" dirty="0"/>
              <a:t> of Project </a:t>
            </a:r>
            <a:r>
              <a:rPr lang="tr-TR" sz="2000" i="1" dirty="0" err="1"/>
              <a:t>Neural</a:t>
            </a:r>
            <a:r>
              <a:rPr lang="tr-TR" sz="2000" i="1" dirty="0"/>
              <a:t> Network</a:t>
            </a:r>
            <a:endParaRPr lang="tr-TR" sz="2000" b="1" dirty="0"/>
          </a:p>
        </p:txBody>
      </p:sp>
      <p:sp>
        <p:nvSpPr>
          <p:cNvPr id="31" name="Dikdörtgen 30">
            <a:extLst>
              <a:ext uri="{FF2B5EF4-FFF2-40B4-BE49-F238E27FC236}">
                <a16:creationId xmlns:a16="http://schemas.microsoft.com/office/drawing/2014/main" id="{BF265E40-DA2A-3441-BFDF-E9CB3EC51D93}"/>
              </a:ext>
            </a:extLst>
          </p:cNvPr>
          <p:cNvSpPr/>
          <p:nvPr/>
        </p:nvSpPr>
        <p:spPr>
          <a:xfrm>
            <a:off x="1779299" y="45151735"/>
            <a:ext cx="11936702" cy="2308324"/>
          </a:xfrm>
          <a:prstGeom prst="rect">
            <a:avLst/>
          </a:prstGeom>
        </p:spPr>
        <p:txBody>
          <a:bodyPr wrap="square">
            <a:spAutoFit/>
          </a:bodyPr>
          <a:lstStyle/>
          <a:p>
            <a:pPr algn="just"/>
            <a:r>
              <a:rPr lang="tr-TR" sz="2400" dirty="0" err="1">
                <a:cs typeface="Arial" panose="020B0604020202020204" pitchFamily="34" charset="0"/>
              </a:rPr>
              <a:t>This</a:t>
            </a:r>
            <a:r>
              <a:rPr lang="tr-TR" sz="2400" dirty="0">
                <a:cs typeface="Arial" panose="020B0604020202020204" pitchFamily="34" charset="0"/>
              </a:rPr>
              <a:t> </a:t>
            </a:r>
            <a:r>
              <a:rPr lang="tr-TR" sz="2400" dirty="0" err="1">
                <a:cs typeface="Arial" panose="020B0604020202020204" pitchFamily="34" charset="0"/>
              </a:rPr>
              <a:t>project’s</a:t>
            </a:r>
            <a:r>
              <a:rPr lang="tr-TR" sz="2400" dirty="0">
                <a:cs typeface="Arial" panose="020B0604020202020204" pitchFamily="34" charset="0"/>
              </a:rPr>
              <a:t> </a:t>
            </a:r>
            <a:r>
              <a:rPr lang="tr-TR" sz="2400" dirty="0" err="1">
                <a:cs typeface="Arial" panose="020B0604020202020204" pitchFamily="34" charset="0"/>
              </a:rPr>
              <a:t>neural</a:t>
            </a:r>
            <a:r>
              <a:rPr lang="tr-TR" sz="2400" dirty="0">
                <a:cs typeface="Arial" panose="020B0604020202020204" pitchFamily="34" charset="0"/>
              </a:rPr>
              <a:t> network has </a:t>
            </a:r>
            <a:r>
              <a:rPr lang="tr-TR" sz="2400" dirty="0" err="1">
                <a:cs typeface="Arial" panose="020B0604020202020204" pitchFamily="34" charset="0"/>
              </a:rPr>
              <a:t>one</a:t>
            </a:r>
            <a:r>
              <a:rPr lang="tr-TR" sz="2400" dirty="0">
                <a:cs typeface="Arial" panose="020B0604020202020204" pitchFamily="34" charset="0"/>
              </a:rPr>
              <a:t> </a:t>
            </a:r>
            <a:r>
              <a:rPr lang="tr-TR" sz="2400" dirty="0" err="1">
                <a:cs typeface="Arial" panose="020B0604020202020204" pitchFamily="34" charset="0"/>
              </a:rPr>
              <a:t>hidden</a:t>
            </a:r>
            <a:r>
              <a:rPr lang="tr-TR" sz="2400" dirty="0">
                <a:cs typeface="Arial" panose="020B0604020202020204" pitchFamily="34" charset="0"/>
              </a:rPr>
              <a:t> </a:t>
            </a:r>
            <a:r>
              <a:rPr lang="tr-TR" sz="2400" dirty="0" err="1">
                <a:cs typeface="Arial" panose="020B0604020202020204" pitchFamily="34" charset="0"/>
              </a:rPr>
              <a:t>layer</a:t>
            </a:r>
            <a:r>
              <a:rPr lang="tr-TR" sz="2400" dirty="0">
                <a:cs typeface="Arial" panose="020B0604020202020204" pitchFamily="34" charset="0"/>
              </a:rPr>
              <a:t> </a:t>
            </a:r>
            <a:r>
              <a:rPr lang="tr-TR" sz="2400" dirty="0" err="1">
                <a:cs typeface="Arial" panose="020B0604020202020204" pitchFamily="34" charset="0"/>
              </a:rPr>
              <a:t>and</a:t>
            </a:r>
            <a:r>
              <a:rPr lang="tr-TR" sz="2400" dirty="0">
                <a:cs typeface="Arial" panose="020B0604020202020204" pitchFamily="34" charset="0"/>
              </a:rPr>
              <a:t> </a:t>
            </a:r>
            <a:r>
              <a:rPr lang="tr-TR" sz="2400" dirty="0" err="1">
                <a:cs typeface="Arial" panose="020B0604020202020204" pitchFamily="34" charset="0"/>
              </a:rPr>
              <a:t>one</a:t>
            </a:r>
            <a:r>
              <a:rPr lang="tr-TR" sz="2400" dirty="0">
                <a:cs typeface="Arial" panose="020B0604020202020204" pitchFamily="34" charset="0"/>
              </a:rPr>
              <a:t> </a:t>
            </a:r>
            <a:r>
              <a:rPr lang="tr-TR" sz="2400" dirty="0" err="1">
                <a:cs typeface="Arial" panose="020B0604020202020204" pitchFamily="34" charset="0"/>
              </a:rPr>
              <a:t>output</a:t>
            </a:r>
            <a:r>
              <a:rPr lang="tr-TR" sz="2400" dirty="0">
                <a:cs typeface="Arial" panose="020B0604020202020204" pitchFamily="34" charset="0"/>
              </a:rPr>
              <a:t> </a:t>
            </a:r>
            <a:r>
              <a:rPr lang="tr-TR" sz="2400" dirty="0" err="1">
                <a:cs typeface="Arial" panose="020B0604020202020204" pitchFamily="34" charset="0"/>
              </a:rPr>
              <a:t>layer</a:t>
            </a:r>
            <a:r>
              <a:rPr lang="tr-TR" sz="2400" dirty="0">
                <a:cs typeface="Arial" panose="020B0604020202020204" pitchFamily="34" charset="0"/>
              </a:rPr>
              <a:t>. </a:t>
            </a:r>
            <a:r>
              <a:rPr lang="tr-TR" sz="2400" dirty="0" err="1">
                <a:cs typeface="Arial" panose="020B0604020202020204" pitchFamily="34" charset="0"/>
              </a:rPr>
              <a:t>Hidden</a:t>
            </a:r>
            <a:r>
              <a:rPr lang="tr-TR" sz="2400" dirty="0">
                <a:cs typeface="Arial" panose="020B0604020202020204" pitchFamily="34" charset="0"/>
              </a:rPr>
              <a:t> </a:t>
            </a:r>
            <a:r>
              <a:rPr lang="tr-TR" sz="2400" dirty="0" err="1">
                <a:cs typeface="Arial" panose="020B0604020202020204" pitchFamily="34" charset="0"/>
              </a:rPr>
              <a:t>layer</a:t>
            </a:r>
            <a:r>
              <a:rPr lang="tr-TR" sz="2400" dirty="0">
                <a:cs typeface="Arial" panose="020B0604020202020204" pitchFamily="34" charset="0"/>
              </a:rPr>
              <a:t> has 128 </a:t>
            </a:r>
            <a:r>
              <a:rPr lang="tr-TR" sz="2400" dirty="0" err="1">
                <a:cs typeface="Arial" panose="020B0604020202020204" pitchFamily="34" charset="0"/>
              </a:rPr>
              <a:t>nodes</a:t>
            </a:r>
            <a:r>
              <a:rPr lang="tr-TR" sz="2400" dirty="0">
                <a:cs typeface="Arial" panose="020B0604020202020204" pitchFamily="34" charset="0"/>
              </a:rPr>
              <a:t> </a:t>
            </a:r>
            <a:r>
              <a:rPr lang="tr-TR" sz="2400" dirty="0" err="1">
                <a:cs typeface="Arial" panose="020B0604020202020204" pitchFamily="34" charset="0"/>
              </a:rPr>
              <a:t>and</a:t>
            </a:r>
            <a:r>
              <a:rPr lang="tr-TR" sz="2400" dirty="0">
                <a:cs typeface="Arial" panose="020B0604020202020204" pitchFamily="34" charset="0"/>
              </a:rPr>
              <a:t> </a:t>
            </a:r>
            <a:r>
              <a:rPr lang="tr-TR" sz="2400" dirty="0" err="1">
                <a:cs typeface="Arial" panose="020B0604020202020204" pitchFamily="34" charset="0"/>
              </a:rPr>
              <a:t>output</a:t>
            </a:r>
            <a:r>
              <a:rPr lang="tr-TR" sz="2400" dirty="0">
                <a:cs typeface="Arial" panose="020B0604020202020204" pitchFamily="34" charset="0"/>
              </a:rPr>
              <a:t> </a:t>
            </a:r>
            <a:r>
              <a:rPr lang="tr-TR" sz="2400" dirty="0" err="1">
                <a:cs typeface="Arial" panose="020B0604020202020204" pitchFamily="34" charset="0"/>
              </a:rPr>
              <a:t>layer</a:t>
            </a:r>
            <a:r>
              <a:rPr lang="tr-TR" sz="2400" dirty="0">
                <a:cs typeface="Arial" panose="020B0604020202020204" pitchFamily="34" charset="0"/>
              </a:rPr>
              <a:t> has 4 </a:t>
            </a:r>
            <a:r>
              <a:rPr lang="tr-TR" sz="2400" dirty="0" err="1">
                <a:cs typeface="Arial" panose="020B0604020202020204" pitchFamily="34" charset="0"/>
              </a:rPr>
              <a:t>nodes</a:t>
            </a:r>
            <a:r>
              <a:rPr lang="tr-TR" sz="2400" dirty="0">
                <a:cs typeface="Arial" panose="020B0604020202020204" pitchFamily="34" charset="0"/>
              </a:rPr>
              <a:t>(</a:t>
            </a:r>
            <a:r>
              <a:rPr lang="tr-TR" sz="2400" dirty="0" err="1">
                <a:cs typeface="Arial" panose="020B0604020202020204" pitchFamily="34" charset="0"/>
              </a:rPr>
              <a:t>emotion</a:t>
            </a:r>
            <a:r>
              <a:rPr lang="tr-TR" sz="2400" dirty="0">
                <a:cs typeface="Arial" panose="020B0604020202020204" pitchFamily="34" charset="0"/>
              </a:rPr>
              <a:t> </a:t>
            </a:r>
            <a:r>
              <a:rPr lang="tr-TR" sz="2400" dirty="0" err="1">
                <a:cs typeface="Arial" panose="020B0604020202020204" pitchFamily="34" charset="0"/>
              </a:rPr>
              <a:t>class</a:t>
            </a:r>
            <a:r>
              <a:rPr lang="tr-TR" sz="2400" dirty="0">
                <a:cs typeface="Arial" panose="020B0604020202020204" pitchFamily="34" charset="0"/>
              </a:rPr>
              <a:t> has 4 </a:t>
            </a:r>
            <a:r>
              <a:rPr lang="tr-TR" sz="2400" dirty="0" err="1">
                <a:cs typeface="Arial" panose="020B0604020202020204" pitchFamily="34" charset="0"/>
              </a:rPr>
              <a:t>mood</a:t>
            </a:r>
            <a:r>
              <a:rPr lang="tr-TR" sz="2400" dirty="0">
                <a:cs typeface="Arial" panose="020B0604020202020204" pitchFamily="34" charset="0"/>
              </a:rPr>
              <a:t> - </a:t>
            </a:r>
            <a:r>
              <a:rPr lang="tr-TR" sz="2400" dirty="0" err="1">
                <a:cs typeface="Arial" panose="020B0604020202020204" pitchFamily="34" charset="0"/>
              </a:rPr>
              <a:t>happiness</a:t>
            </a:r>
            <a:r>
              <a:rPr lang="tr-TR" sz="2400" dirty="0">
                <a:cs typeface="Arial" panose="020B0604020202020204" pitchFamily="34" charset="0"/>
              </a:rPr>
              <a:t>, </a:t>
            </a:r>
            <a:r>
              <a:rPr lang="tr-TR" sz="2400" dirty="0" err="1">
                <a:cs typeface="Arial" panose="020B0604020202020204" pitchFamily="34" charset="0"/>
              </a:rPr>
              <a:t>sadness</a:t>
            </a:r>
            <a:r>
              <a:rPr lang="tr-TR" sz="2400" dirty="0">
                <a:cs typeface="Arial" panose="020B0604020202020204" pitchFamily="34" charset="0"/>
              </a:rPr>
              <a:t>, </a:t>
            </a:r>
            <a:r>
              <a:rPr lang="tr-TR" sz="2400" dirty="0" err="1">
                <a:cs typeface="Arial" panose="020B0604020202020204" pitchFamily="34" charset="0"/>
              </a:rPr>
              <a:t>neutral</a:t>
            </a:r>
            <a:r>
              <a:rPr lang="tr-TR" sz="2400" dirty="0">
                <a:cs typeface="Arial" panose="020B0604020202020204" pitchFamily="34" charset="0"/>
              </a:rPr>
              <a:t> </a:t>
            </a:r>
            <a:r>
              <a:rPr lang="tr-TR" sz="2400" dirty="0" err="1">
                <a:cs typeface="Arial" panose="020B0604020202020204" pitchFamily="34" charset="0"/>
              </a:rPr>
              <a:t>and</a:t>
            </a:r>
            <a:r>
              <a:rPr lang="tr-TR" sz="2400" dirty="0">
                <a:cs typeface="Arial" panose="020B0604020202020204" pitchFamily="34" charset="0"/>
              </a:rPr>
              <a:t> </a:t>
            </a:r>
            <a:r>
              <a:rPr lang="tr-TR" sz="2400" dirty="0" err="1">
                <a:cs typeface="Arial" panose="020B0604020202020204" pitchFamily="34" charset="0"/>
              </a:rPr>
              <a:t>anger</a:t>
            </a:r>
            <a:r>
              <a:rPr lang="tr-TR" sz="2400" dirty="0">
                <a:cs typeface="Arial" panose="020B0604020202020204" pitchFamily="34" charset="0"/>
              </a:rPr>
              <a:t>). </a:t>
            </a:r>
            <a:r>
              <a:rPr lang="tr-TR" sz="2400" dirty="0" err="1">
                <a:cs typeface="Arial" panose="020B0604020202020204" pitchFamily="34" charset="0"/>
              </a:rPr>
              <a:t>Activation</a:t>
            </a:r>
            <a:r>
              <a:rPr lang="tr-TR" sz="2400" dirty="0">
                <a:cs typeface="Arial" panose="020B0604020202020204" pitchFamily="34" charset="0"/>
              </a:rPr>
              <a:t> </a:t>
            </a:r>
            <a:r>
              <a:rPr lang="tr-TR" sz="2400" dirty="0" err="1">
                <a:cs typeface="Arial" panose="020B0604020202020204" pitchFamily="34" charset="0"/>
              </a:rPr>
              <a:t>functions</a:t>
            </a:r>
            <a:r>
              <a:rPr lang="tr-TR" sz="2400" dirty="0">
                <a:cs typeface="Arial" panose="020B0604020202020204" pitchFamily="34" charset="0"/>
              </a:rPr>
              <a:t> </a:t>
            </a:r>
            <a:r>
              <a:rPr lang="tr-TR" sz="2400" dirty="0" err="1">
                <a:cs typeface="Arial" panose="020B0604020202020204" pitchFamily="34" charset="0"/>
              </a:rPr>
              <a:t>that</a:t>
            </a:r>
            <a:r>
              <a:rPr lang="tr-TR" sz="2400" dirty="0">
                <a:cs typeface="Arial" panose="020B0604020202020204" pitchFamily="34" charset="0"/>
              </a:rPr>
              <a:t> </a:t>
            </a:r>
            <a:r>
              <a:rPr lang="tr-TR" sz="2400" dirty="0" err="1">
                <a:cs typeface="Arial" panose="020B0604020202020204" pitchFamily="34" charset="0"/>
              </a:rPr>
              <a:t>have</a:t>
            </a:r>
            <a:r>
              <a:rPr lang="tr-TR" sz="2400" dirty="0">
                <a:cs typeface="Arial" panose="020B0604020202020204" pitchFamily="34" charset="0"/>
              </a:rPr>
              <a:t> </a:t>
            </a:r>
            <a:r>
              <a:rPr lang="tr-TR" sz="2400" dirty="0" err="1">
                <a:cs typeface="Arial" panose="020B0604020202020204" pitchFamily="34" charset="0"/>
              </a:rPr>
              <a:t>been</a:t>
            </a:r>
            <a:r>
              <a:rPr lang="tr-TR" sz="2400" dirty="0">
                <a:cs typeface="Arial" panose="020B0604020202020204" pitchFamily="34" charset="0"/>
              </a:rPr>
              <a:t> </a:t>
            </a:r>
            <a:r>
              <a:rPr lang="tr-TR" sz="2400" dirty="0" err="1">
                <a:cs typeface="Arial" panose="020B0604020202020204" pitchFamily="34" charset="0"/>
              </a:rPr>
              <a:t>used</a:t>
            </a:r>
            <a:r>
              <a:rPr lang="tr-TR" sz="2400" dirty="0">
                <a:cs typeface="Arial" panose="020B0604020202020204" pitchFamily="34" charset="0"/>
              </a:rPr>
              <a:t> </a:t>
            </a:r>
            <a:r>
              <a:rPr lang="tr-TR" sz="2400" dirty="0" err="1">
                <a:cs typeface="Arial" panose="020B0604020202020204" pitchFamily="34" charset="0"/>
              </a:rPr>
              <a:t>are</a:t>
            </a:r>
            <a:r>
              <a:rPr lang="tr-TR" sz="2400" dirty="0">
                <a:cs typeface="Arial" panose="020B0604020202020204" pitchFamily="34" charset="0"/>
              </a:rPr>
              <a:t> </a:t>
            </a:r>
            <a:r>
              <a:rPr lang="tr-TR" sz="2400" dirty="0" err="1">
                <a:cs typeface="Arial" panose="020B0604020202020204" pitchFamily="34" charset="0"/>
              </a:rPr>
              <a:t>ReLU</a:t>
            </a:r>
            <a:r>
              <a:rPr lang="tr-TR" sz="2400" dirty="0">
                <a:cs typeface="Arial" panose="020B0604020202020204" pitchFamily="34" charset="0"/>
              </a:rPr>
              <a:t> </a:t>
            </a:r>
            <a:r>
              <a:rPr lang="tr-TR" sz="2400" dirty="0" err="1">
                <a:cs typeface="Arial" panose="020B0604020202020204" pitchFamily="34" charset="0"/>
              </a:rPr>
              <a:t>and</a:t>
            </a:r>
            <a:r>
              <a:rPr lang="tr-TR" sz="2400" dirty="0">
                <a:cs typeface="Arial" panose="020B0604020202020204" pitchFamily="34" charset="0"/>
              </a:rPr>
              <a:t> </a:t>
            </a:r>
            <a:r>
              <a:rPr lang="tr-TR" sz="2400" dirty="0" err="1">
                <a:cs typeface="Arial" panose="020B0604020202020204" pitchFamily="34" charset="0"/>
              </a:rPr>
              <a:t>Softmax</a:t>
            </a:r>
            <a:r>
              <a:rPr lang="tr-TR" sz="2400" dirty="0">
                <a:cs typeface="Arial" panose="020B0604020202020204" pitchFamily="34" charset="0"/>
              </a:rPr>
              <a:t>. </a:t>
            </a:r>
            <a:r>
              <a:rPr lang="tr-TR" sz="2400" dirty="0" err="1">
                <a:cs typeface="Arial" panose="020B0604020202020204" pitchFamily="34" charset="0"/>
              </a:rPr>
              <a:t>Furthermore</a:t>
            </a:r>
            <a:r>
              <a:rPr lang="tr-TR" sz="2400" dirty="0">
                <a:cs typeface="Arial" panose="020B0604020202020204" pitchFamily="34" charset="0"/>
              </a:rPr>
              <a:t>, since CNN </a:t>
            </a:r>
            <a:r>
              <a:rPr lang="tr-TR" sz="2400" dirty="0" err="1">
                <a:cs typeface="Arial" panose="020B0604020202020204" pitchFamily="34" charset="0"/>
              </a:rPr>
              <a:t>accepts</a:t>
            </a:r>
            <a:r>
              <a:rPr lang="tr-TR" sz="2400" dirty="0">
                <a:cs typeface="Arial" panose="020B0604020202020204" pitchFamily="34" charset="0"/>
              </a:rPr>
              <a:t> 48x48 </a:t>
            </a:r>
            <a:r>
              <a:rPr lang="tr-TR" sz="2400" dirty="0" err="1">
                <a:cs typeface="Arial" panose="020B0604020202020204" pitchFamily="34" charset="0"/>
              </a:rPr>
              <a:t>array</a:t>
            </a:r>
            <a:r>
              <a:rPr lang="tr-TR" sz="2400" dirty="0">
                <a:cs typeface="Arial" panose="020B0604020202020204" pitchFamily="34" charset="0"/>
              </a:rPr>
              <a:t> of </a:t>
            </a:r>
            <a:r>
              <a:rPr lang="tr-TR" sz="2400" dirty="0" err="1">
                <a:cs typeface="Arial" panose="020B0604020202020204" pitchFamily="34" charset="0"/>
              </a:rPr>
              <a:t>pixel</a:t>
            </a:r>
            <a:r>
              <a:rPr lang="tr-TR" sz="2400" dirty="0">
                <a:cs typeface="Arial" panose="020B0604020202020204" pitchFamily="34" charset="0"/>
              </a:rPr>
              <a:t> </a:t>
            </a:r>
            <a:r>
              <a:rPr lang="tr-TR" sz="2400" dirty="0" err="1">
                <a:cs typeface="Arial" panose="020B0604020202020204" pitchFamily="34" charset="0"/>
              </a:rPr>
              <a:t>values</a:t>
            </a:r>
            <a:r>
              <a:rPr lang="tr-TR" sz="2400" dirty="0">
                <a:cs typeface="Arial" panose="020B0604020202020204" pitchFamily="34" charset="0"/>
              </a:rPr>
              <a:t> as </a:t>
            </a:r>
            <a:r>
              <a:rPr lang="tr-TR" sz="2400" dirty="0" err="1">
                <a:cs typeface="Arial" panose="020B0604020202020204" pitchFamily="34" charset="0"/>
              </a:rPr>
              <a:t>input</a:t>
            </a:r>
            <a:r>
              <a:rPr lang="tr-TR" sz="2400" dirty="0">
                <a:cs typeface="Arial" panose="020B0604020202020204" pitchFamily="34" charset="0"/>
              </a:rPr>
              <a:t>, </a:t>
            </a:r>
            <a:r>
              <a:rPr lang="tr-TR" sz="2400" dirty="0" err="1">
                <a:cs typeface="Arial" panose="020B0604020202020204" pitchFamily="34" charset="0"/>
              </a:rPr>
              <a:t>normally</a:t>
            </a:r>
            <a:r>
              <a:rPr lang="tr-TR" sz="2400" dirty="0">
                <a:cs typeface="Arial" panose="020B0604020202020204" pitchFamily="34" charset="0"/>
              </a:rPr>
              <a:t> </a:t>
            </a:r>
            <a:r>
              <a:rPr lang="tr-TR" sz="2400" dirty="0" err="1">
                <a:cs typeface="Arial" panose="020B0604020202020204" pitchFamily="34" charset="0"/>
              </a:rPr>
              <a:t>input</a:t>
            </a:r>
            <a:r>
              <a:rPr lang="tr-TR" sz="2400" dirty="0">
                <a:cs typeface="Arial" panose="020B0604020202020204" pitchFamily="34" charset="0"/>
              </a:rPr>
              <a:t> </a:t>
            </a:r>
            <a:r>
              <a:rPr lang="tr-TR" sz="2400" dirty="0" err="1">
                <a:cs typeface="Arial" panose="020B0604020202020204" pitchFamily="34" charset="0"/>
              </a:rPr>
              <a:t>layer</a:t>
            </a:r>
            <a:r>
              <a:rPr lang="tr-TR" sz="2400" dirty="0">
                <a:cs typeface="Arial" panose="020B0604020202020204" pitchFamily="34" charset="0"/>
              </a:rPr>
              <a:t> is </a:t>
            </a:r>
            <a:r>
              <a:rPr lang="tr-TR" sz="2400" dirty="0" err="1">
                <a:cs typeface="Arial" panose="020B0604020202020204" pitchFamily="34" charset="0"/>
              </a:rPr>
              <a:t>supposed</a:t>
            </a:r>
            <a:r>
              <a:rPr lang="tr-TR" sz="2400" dirty="0">
                <a:cs typeface="Arial" panose="020B0604020202020204" pitchFamily="34" charset="0"/>
              </a:rPr>
              <a:t> </a:t>
            </a:r>
            <a:r>
              <a:rPr lang="tr-TR" sz="2400" dirty="0" err="1">
                <a:cs typeface="Arial" panose="020B0604020202020204" pitchFamily="34" charset="0"/>
              </a:rPr>
              <a:t>to</a:t>
            </a:r>
            <a:r>
              <a:rPr lang="tr-TR" sz="2400" dirty="0">
                <a:cs typeface="Arial" panose="020B0604020202020204" pitchFamily="34" charset="0"/>
              </a:rPr>
              <a:t> be 2304 </a:t>
            </a:r>
            <a:r>
              <a:rPr lang="tr-TR" sz="2400" dirty="0" err="1">
                <a:cs typeface="Arial" panose="020B0604020202020204" pitchFamily="34" charset="0"/>
              </a:rPr>
              <a:t>pixels</a:t>
            </a:r>
            <a:r>
              <a:rPr lang="tr-TR" sz="2400" dirty="0">
                <a:cs typeface="Arial" panose="020B0604020202020204" pitchFamily="34" charset="0"/>
              </a:rPr>
              <a:t> but since CNN model has 3 </a:t>
            </a:r>
            <a:r>
              <a:rPr lang="tr-TR" sz="2400" dirty="0" err="1">
                <a:cs typeface="Arial" panose="020B0604020202020204" pitchFamily="34" charset="0"/>
              </a:rPr>
              <a:t>max</a:t>
            </a:r>
            <a:r>
              <a:rPr lang="tr-TR" sz="2400" dirty="0">
                <a:cs typeface="Arial" panose="020B0604020202020204" pitchFamily="34" charset="0"/>
              </a:rPr>
              <a:t> </a:t>
            </a:r>
            <a:r>
              <a:rPr lang="tr-TR" sz="2400" dirty="0" err="1">
                <a:cs typeface="Arial" panose="020B0604020202020204" pitchFamily="34" charset="0"/>
              </a:rPr>
              <a:t>pooling</a:t>
            </a:r>
            <a:r>
              <a:rPr lang="tr-TR" sz="2400" dirty="0">
                <a:cs typeface="Arial" panose="020B0604020202020204" pitchFamily="34" charset="0"/>
              </a:rPr>
              <a:t> </a:t>
            </a:r>
            <a:r>
              <a:rPr lang="tr-TR" sz="2400" dirty="0" err="1">
                <a:cs typeface="Arial" panose="020B0604020202020204" pitchFamily="34" charset="0"/>
              </a:rPr>
              <a:t>layer</a:t>
            </a:r>
            <a:r>
              <a:rPr lang="tr-TR" sz="2400" dirty="0">
                <a:cs typeface="Arial" panose="020B0604020202020204" pitchFamily="34" charset="0"/>
              </a:rPr>
              <a:t>, it </a:t>
            </a:r>
            <a:r>
              <a:rPr lang="tr-TR" sz="2400" dirty="0" err="1">
                <a:cs typeface="Arial" panose="020B0604020202020204" pitchFamily="34" charset="0"/>
              </a:rPr>
              <a:t>decreases</a:t>
            </a:r>
            <a:r>
              <a:rPr lang="tr-TR" sz="2400" dirty="0">
                <a:cs typeface="Arial" panose="020B0604020202020204" pitchFamily="34" charset="0"/>
              </a:rPr>
              <a:t> </a:t>
            </a:r>
            <a:r>
              <a:rPr lang="tr-TR" sz="2400" dirty="0" err="1">
                <a:cs typeface="Arial" panose="020B0604020202020204" pitchFamily="34" charset="0"/>
              </a:rPr>
              <a:t>to</a:t>
            </a:r>
            <a:r>
              <a:rPr lang="tr-TR" sz="2400" dirty="0">
                <a:cs typeface="Arial" panose="020B0604020202020204" pitchFamily="34" charset="0"/>
              </a:rPr>
              <a:t> 2304/4/4/4 = 36 </a:t>
            </a:r>
            <a:r>
              <a:rPr lang="tr-TR" sz="2400" dirty="0" err="1">
                <a:cs typeface="Arial" panose="020B0604020202020204" pitchFamily="34" charset="0"/>
              </a:rPr>
              <a:t>pixels</a:t>
            </a:r>
            <a:r>
              <a:rPr lang="tr-TR" sz="2400" dirty="0">
                <a:cs typeface="Arial" panose="020B0604020202020204" pitchFamily="34" charset="0"/>
              </a:rPr>
              <a:t>.</a:t>
            </a:r>
          </a:p>
        </p:txBody>
      </p:sp>
      <p:pic>
        <p:nvPicPr>
          <p:cNvPr id="32" name="Resim 31">
            <a:extLst>
              <a:ext uri="{FF2B5EF4-FFF2-40B4-BE49-F238E27FC236}">
                <a16:creationId xmlns:a16="http://schemas.microsoft.com/office/drawing/2014/main" id="{A50B7BF6-B793-0847-A5C5-D93451B4EB05}"/>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2226111" y="17213747"/>
            <a:ext cx="11117024" cy="5907206"/>
          </a:xfrm>
          <a:prstGeom prst="rect">
            <a:avLst/>
          </a:prstGeom>
          <a:noFill/>
          <a:ln>
            <a:noFill/>
          </a:ln>
        </p:spPr>
      </p:pic>
      <p:sp>
        <p:nvSpPr>
          <p:cNvPr id="34" name="TextBox 42">
            <a:extLst>
              <a:ext uri="{FF2B5EF4-FFF2-40B4-BE49-F238E27FC236}">
                <a16:creationId xmlns:a16="http://schemas.microsoft.com/office/drawing/2014/main" id="{5E523268-7BD9-5945-AA76-355C6C4503FE}"/>
              </a:ext>
            </a:extLst>
          </p:cNvPr>
          <p:cNvSpPr txBox="1"/>
          <p:nvPr/>
        </p:nvSpPr>
        <p:spPr>
          <a:xfrm>
            <a:off x="4840465" y="23224304"/>
            <a:ext cx="5843850" cy="400110"/>
          </a:xfrm>
          <a:prstGeom prst="rect">
            <a:avLst/>
          </a:prstGeom>
          <a:noFill/>
        </p:spPr>
        <p:txBody>
          <a:bodyPr wrap="square" rtlCol="0">
            <a:spAutoFit/>
          </a:bodyPr>
          <a:lstStyle/>
          <a:p>
            <a:pPr algn="ctr"/>
            <a:r>
              <a:rPr lang="en-GB" sz="2000" dirty="0"/>
              <a:t>Figure 1 - </a:t>
            </a:r>
            <a:r>
              <a:rPr lang="tr-TR" sz="2000" i="1" dirty="0"/>
              <a:t>Data </a:t>
            </a:r>
            <a:r>
              <a:rPr lang="tr-TR" sz="2000" i="1" dirty="0" err="1"/>
              <a:t>Flow</a:t>
            </a:r>
            <a:r>
              <a:rPr lang="tr-TR" sz="2000" i="1" dirty="0"/>
              <a:t> </a:t>
            </a:r>
            <a:r>
              <a:rPr lang="tr-TR" sz="2000" i="1" dirty="0" err="1"/>
              <a:t>Diagram</a:t>
            </a:r>
            <a:r>
              <a:rPr lang="tr-TR" sz="2000" i="1" dirty="0"/>
              <a:t> </a:t>
            </a:r>
            <a:r>
              <a:rPr lang="tr-TR" sz="2000" i="1" dirty="0" err="1"/>
              <a:t>for</a:t>
            </a:r>
            <a:r>
              <a:rPr lang="tr-TR" sz="2000" i="1" dirty="0"/>
              <a:t> </a:t>
            </a:r>
            <a:r>
              <a:rPr lang="tr-TR" sz="2000" i="1" dirty="0" err="1"/>
              <a:t>Muce</a:t>
            </a:r>
            <a:endParaRPr lang="tr-TR" sz="2000" i="1" dirty="0"/>
          </a:p>
        </p:txBody>
      </p:sp>
      <p:sp>
        <p:nvSpPr>
          <p:cNvPr id="35" name="Dikdörtgen 34">
            <a:extLst>
              <a:ext uri="{FF2B5EF4-FFF2-40B4-BE49-F238E27FC236}">
                <a16:creationId xmlns:a16="http://schemas.microsoft.com/office/drawing/2014/main" id="{C7C95E0C-FD5D-D148-B8C6-DB521844618D}"/>
              </a:ext>
            </a:extLst>
          </p:cNvPr>
          <p:cNvSpPr/>
          <p:nvPr/>
        </p:nvSpPr>
        <p:spPr>
          <a:xfrm>
            <a:off x="1808783" y="23727765"/>
            <a:ext cx="11907216" cy="3785652"/>
          </a:xfrm>
          <a:prstGeom prst="rect">
            <a:avLst/>
          </a:prstGeom>
        </p:spPr>
        <p:txBody>
          <a:bodyPr wrap="square">
            <a:spAutoFit/>
          </a:bodyPr>
          <a:lstStyle/>
          <a:p>
            <a:pPr algn="just"/>
            <a:r>
              <a:rPr lang="tr-TR" sz="2400" dirty="0" err="1">
                <a:cs typeface="Arial" panose="020B0604020202020204" pitchFamily="34" charset="0"/>
              </a:rPr>
              <a:t>Muce</a:t>
            </a:r>
            <a:r>
              <a:rPr lang="tr-TR" sz="2400" dirty="0">
                <a:cs typeface="Arial" panose="020B0604020202020204" pitchFamily="34" charset="0"/>
              </a:rPr>
              <a:t> </a:t>
            </a:r>
            <a:r>
              <a:rPr lang="tr-TR" sz="2400" dirty="0" err="1">
                <a:cs typeface="Arial" panose="020B0604020202020204" pitchFamily="34" charset="0"/>
              </a:rPr>
              <a:t>consists</a:t>
            </a:r>
            <a:r>
              <a:rPr lang="tr-TR" sz="2400" dirty="0">
                <a:cs typeface="Arial" panose="020B0604020202020204" pitchFamily="34" charset="0"/>
              </a:rPr>
              <a:t> of 3 </a:t>
            </a:r>
            <a:r>
              <a:rPr lang="tr-TR" sz="2400" dirty="0" err="1">
                <a:cs typeface="Arial" panose="020B0604020202020204" pitchFamily="34" charset="0"/>
              </a:rPr>
              <a:t>important</a:t>
            </a:r>
            <a:r>
              <a:rPr lang="tr-TR" sz="2400" dirty="0">
                <a:cs typeface="Arial" panose="020B0604020202020204" pitchFamily="34" charset="0"/>
              </a:rPr>
              <a:t> </a:t>
            </a:r>
            <a:r>
              <a:rPr lang="tr-TR" sz="2400" dirty="0" err="1">
                <a:cs typeface="Arial" panose="020B0604020202020204" pitchFamily="34" charset="0"/>
              </a:rPr>
              <a:t>sections</a:t>
            </a:r>
            <a:r>
              <a:rPr lang="tr-TR" sz="2400" dirty="0">
                <a:cs typeface="Arial" panose="020B0604020202020204" pitchFamily="34" charset="0"/>
              </a:rPr>
              <a:t>. </a:t>
            </a:r>
            <a:r>
              <a:rPr lang="tr-TR" sz="2400" dirty="0" err="1">
                <a:cs typeface="Arial" panose="020B0604020202020204" pitchFamily="34" charset="0"/>
              </a:rPr>
              <a:t>These</a:t>
            </a:r>
            <a:r>
              <a:rPr lang="tr-TR" sz="2400" dirty="0">
                <a:cs typeface="Arial" panose="020B0604020202020204" pitchFamily="34" charset="0"/>
              </a:rPr>
              <a:t> </a:t>
            </a:r>
            <a:r>
              <a:rPr lang="tr-TR" sz="2400" dirty="0" err="1">
                <a:cs typeface="Arial" panose="020B0604020202020204" pitchFamily="34" charset="0"/>
              </a:rPr>
              <a:t>sections</a:t>
            </a:r>
            <a:r>
              <a:rPr lang="tr-TR" sz="2400" dirty="0">
                <a:cs typeface="Arial" panose="020B0604020202020204" pitchFamily="34" charset="0"/>
              </a:rPr>
              <a:t> </a:t>
            </a:r>
            <a:r>
              <a:rPr lang="tr-TR" sz="2400" dirty="0" err="1">
                <a:cs typeface="Arial" panose="020B0604020202020204" pitchFamily="34" charset="0"/>
              </a:rPr>
              <a:t>are</a:t>
            </a:r>
            <a:r>
              <a:rPr lang="tr-TR" sz="2400" dirty="0">
                <a:cs typeface="Arial" panose="020B0604020202020204" pitchFamily="34" charset="0"/>
              </a:rPr>
              <a:t> mobile </a:t>
            </a:r>
            <a:r>
              <a:rPr lang="tr-TR" sz="2400" dirty="0" err="1">
                <a:cs typeface="Arial" panose="020B0604020202020204" pitchFamily="34" charset="0"/>
              </a:rPr>
              <a:t>application</a:t>
            </a:r>
            <a:r>
              <a:rPr lang="tr-TR" sz="2400" dirty="0">
                <a:cs typeface="Arial" panose="020B0604020202020204" pitchFamily="34" charset="0"/>
              </a:rPr>
              <a:t>, </a:t>
            </a:r>
            <a:r>
              <a:rPr lang="tr-TR" sz="2400" dirty="0" err="1">
                <a:cs typeface="Arial" panose="020B0604020202020204" pitchFamily="34" charset="0"/>
              </a:rPr>
              <a:t>base</a:t>
            </a:r>
            <a:r>
              <a:rPr lang="tr-TR" sz="2400" dirty="0">
                <a:cs typeface="Arial" panose="020B0604020202020204" pitchFamily="34" charset="0"/>
              </a:rPr>
              <a:t> API service </a:t>
            </a:r>
            <a:r>
              <a:rPr lang="tr-TR" sz="2400" dirty="0" err="1">
                <a:cs typeface="Arial" panose="020B0604020202020204" pitchFamily="34" charset="0"/>
              </a:rPr>
              <a:t>and</a:t>
            </a:r>
            <a:r>
              <a:rPr lang="tr-TR" sz="2400" dirty="0">
                <a:cs typeface="Arial" panose="020B0604020202020204" pitchFamily="34" charset="0"/>
              </a:rPr>
              <a:t> </a:t>
            </a:r>
            <a:r>
              <a:rPr lang="tr-TR" sz="2400" dirty="0" err="1">
                <a:cs typeface="Arial" panose="020B0604020202020204" pitchFamily="34" charset="0"/>
              </a:rPr>
              <a:t>facial</a:t>
            </a:r>
            <a:r>
              <a:rPr lang="tr-TR" sz="2400" dirty="0">
                <a:cs typeface="Arial" panose="020B0604020202020204" pitchFamily="34" charset="0"/>
              </a:rPr>
              <a:t> </a:t>
            </a:r>
            <a:r>
              <a:rPr lang="tr-TR" sz="2400" dirty="0" err="1">
                <a:cs typeface="Arial" panose="020B0604020202020204" pitchFamily="34" charset="0"/>
              </a:rPr>
              <a:t>emotion</a:t>
            </a:r>
            <a:r>
              <a:rPr lang="tr-TR" sz="2400" dirty="0">
                <a:cs typeface="Arial" panose="020B0604020202020204" pitchFamily="34" charset="0"/>
              </a:rPr>
              <a:t> </a:t>
            </a:r>
            <a:r>
              <a:rPr lang="tr-TR" sz="2400" dirty="0" err="1">
                <a:cs typeface="Arial" panose="020B0604020202020204" pitchFamily="34" charset="0"/>
              </a:rPr>
              <a:t>recognition</a:t>
            </a:r>
            <a:r>
              <a:rPr lang="tr-TR" sz="2400" dirty="0">
                <a:cs typeface="Arial" panose="020B0604020202020204" pitchFamily="34" charset="0"/>
              </a:rPr>
              <a:t>(FER) API service. </a:t>
            </a:r>
            <a:r>
              <a:rPr lang="tr-TR" sz="2400" dirty="0" err="1">
                <a:cs typeface="Arial" panose="020B0604020202020204" pitchFamily="34" charset="0"/>
              </a:rPr>
              <a:t>The</a:t>
            </a:r>
            <a:r>
              <a:rPr lang="tr-TR" sz="2400" dirty="0">
                <a:cs typeface="Arial" panose="020B0604020202020204" pitchFamily="34" charset="0"/>
              </a:rPr>
              <a:t> role of </a:t>
            </a:r>
            <a:r>
              <a:rPr lang="tr-TR" sz="2400" dirty="0" err="1">
                <a:cs typeface="Arial" panose="020B0604020202020204" pitchFamily="34" charset="0"/>
              </a:rPr>
              <a:t>the</a:t>
            </a:r>
            <a:r>
              <a:rPr lang="tr-TR" sz="2400" dirty="0">
                <a:cs typeface="Arial" panose="020B0604020202020204" pitchFamily="34" charset="0"/>
              </a:rPr>
              <a:t> mobile </a:t>
            </a:r>
            <a:r>
              <a:rPr lang="tr-TR" sz="2400" dirty="0" err="1">
                <a:cs typeface="Arial" panose="020B0604020202020204" pitchFamily="34" charset="0"/>
              </a:rPr>
              <a:t>application</a:t>
            </a:r>
            <a:r>
              <a:rPr lang="tr-TR" sz="2400" dirty="0">
                <a:cs typeface="Arial" panose="020B0604020202020204" pitchFamily="34" charset="0"/>
              </a:rPr>
              <a:t> is </a:t>
            </a:r>
            <a:r>
              <a:rPr lang="tr-TR" sz="2400" dirty="0" err="1">
                <a:cs typeface="Arial" panose="020B0604020202020204" pitchFamily="34" charset="0"/>
              </a:rPr>
              <a:t>to</a:t>
            </a:r>
            <a:r>
              <a:rPr lang="tr-TR" sz="2400" dirty="0">
                <a:cs typeface="Arial" panose="020B0604020202020204" pitchFamily="34" charset="0"/>
              </a:rPr>
              <a:t> </a:t>
            </a:r>
            <a:r>
              <a:rPr lang="tr-TR" sz="2400" dirty="0" err="1">
                <a:cs typeface="Arial" panose="020B0604020202020204" pitchFamily="34" charset="0"/>
              </a:rPr>
              <a:t>get</a:t>
            </a:r>
            <a:r>
              <a:rPr lang="tr-TR" sz="2400" dirty="0">
                <a:cs typeface="Arial" panose="020B0604020202020204" pitchFamily="34" charset="0"/>
              </a:rPr>
              <a:t> </a:t>
            </a:r>
            <a:r>
              <a:rPr lang="tr-TR" sz="2400" dirty="0" err="1">
                <a:cs typeface="Arial" panose="020B0604020202020204" pitchFamily="34" charset="0"/>
              </a:rPr>
              <a:t>users</a:t>
            </a:r>
            <a:r>
              <a:rPr lang="tr-TR" sz="2400" dirty="0">
                <a:cs typeface="Arial" panose="020B0604020202020204" pitchFamily="34" charset="0"/>
              </a:rPr>
              <a:t>' </a:t>
            </a:r>
            <a:r>
              <a:rPr lang="tr-TR" sz="2400" dirty="0" err="1">
                <a:cs typeface="Arial" panose="020B0604020202020204" pitchFamily="34" charset="0"/>
              </a:rPr>
              <a:t>images</a:t>
            </a:r>
            <a:r>
              <a:rPr lang="tr-TR" sz="2400" dirty="0">
                <a:cs typeface="Arial" panose="020B0604020202020204" pitchFamily="34" charset="0"/>
              </a:rPr>
              <a:t> </a:t>
            </a:r>
            <a:r>
              <a:rPr lang="tr-TR" sz="2400" dirty="0" err="1">
                <a:cs typeface="Arial" panose="020B0604020202020204" pitchFamily="34" charset="0"/>
              </a:rPr>
              <a:t>and</a:t>
            </a:r>
            <a:r>
              <a:rPr lang="tr-TR" sz="2400" dirty="0">
                <a:cs typeface="Arial" panose="020B0604020202020204" pitchFamily="34" charset="0"/>
              </a:rPr>
              <a:t> </a:t>
            </a:r>
            <a:r>
              <a:rPr lang="tr-TR" sz="2400" dirty="0" err="1">
                <a:cs typeface="Arial" panose="020B0604020202020204" pitchFamily="34" charset="0"/>
              </a:rPr>
              <a:t>then</a:t>
            </a:r>
            <a:r>
              <a:rPr lang="tr-TR" sz="2400" dirty="0">
                <a:cs typeface="Arial" panose="020B0604020202020204" pitchFamily="34" charset="0"/>
              </a:rPr>
              <a:t> </a:t>
            </a:r>
            <a:r>
              <a:rPr lang="tr-TR" sz="2400" dirty="0" err="1">
                <a:cs typeface="Arial" panose="020B0604020202020204" pitchFamily="34" charset="0"/>
              </a:rPr>
              <a:t>to</a:t>
            </a:r>
            <a:r>
              <a:rPr lang="tr-TR" sz="2400" dirty="0">
                <a:cs typeface="Arial" panose="020B0604020202020204" pitchFamily="34" charset="0"/>
              </a:rPr>
              <a:t> </a:t>
            </a:r>
            <a:r>
              <a:rPr lang="tr-TR" sz="2400" dirty="0" err="1">
                <a:cs typeface="Arial" panose="020B0604020202020204" pitchFamily="34" charset="0"/>
              </a:rPr>
              <a:t>show</a:t>
            </a:r>
            <a:r>
              <a:rPr lang="tr-TR" sz="2400" dirty="0">
                <a:cs typeface="Arial" panose="020B0604020202020204" pitchFamily="34" charset="0"/>
              </a:rPr>
              <a:t> </a:t>
            </a:r>
            <a:r>
              <a:rPr lang="tr-TR" sz="2400" dirty="0" err="1">
                <a:cs typeface="Arial" panose="020B0604020202020204" pitchFamily="34" charset="0"/>
              </a:rPr>
              <a:t>music</a:t>
            </a:r>
            <a:r>
              <a:rPr lang="tr-TR" sz="2400" dirty="0">
                <a:cs typeface="Arial" panose="020B0604020202020204" pitchFamily="34" charset="0"/>
              </a:rPr>
              <a:t> </a:t>
            </a:r>
            <a:r>
              <a:rPr lang="tr-TR" sz="2400" dirty="0" err="1">
                <a:cs typeface="Arial" panose="020B0604020202020204" pitchFamily="34" charset="0"/>
              </a:rPr>
              <a:t>that</a:t>
            </a:r>
            <a:r>
              <a:rPr lang="tr-TR" sz="2400" dirty="0">
                <a:cs typeface="Arial" panose="020B0604020202020204" pitchFamily="34" charset="0"/>
              </a:rPr>
              <a:t> </a:t>
            </a:r>
            <a:r>
              <a:rPr lang="tr-TR" sz="2400" dirty="0" err="1">
                <a:cs typeface="Arial" panose="020B0604020202020204" pitchFamily="34" charset="0"/>
              </a:rPr>
              <a:t>was</a:t>
            </a:r>
            <a:r>
              <a:rPr lang="tr-TR" sz="2400" dirty="0">
                <a:cs typeface="Arial" panose="020B0604020202020204" pitchFamily="34" charset="0"/>
              </a:rPr>
              <a:t> sent </a:t>
            </a:r>
            <a:r>
              <a:rPr lang="tr-TR" sz="2400" dirty="0" err="1">
                <a:cs typeface="Arial" panose="020B0604020202020204" pitchFamily="34" charset="0"/>
              </a:rPr>
              <a:t>from</a:t>
            </a:r>
            <a:r>
              <a:rPr lang="tr-TR" sz="2400" dirty="0">
                <a:cs typeface="Arial" panose="020B0604020202020204" pitchFamily="34" charset="0"/>
              </a:rPr>
              <a:t> </a:t>
            </a:r>
            <a:r>
              <a:rPr lang="tr-TR" sz="2400" dirty="0" err="1">
                <a:cs typeface="Arial" panose="020B0604020202020204" pitchFamily="34" charset="0"/>
              </a:rPr>
              <a:t>the</a:t>
            </a:r>
            <a:r>
              <a:rPr lang="tr-TR" sz="2400" dirty="0">
                <a:cs typeface="Arial" panose="020B0604020202020204" pitchFamily="34" charset="0"/>
              </a:rPr>
              <a:t> </a:t>
            </a:r>
            <a:r>
              <a:rPr lang="tr-TR" sz="2400" dirty="0" err="1">
                <a:cs typeface="Arial" panose="020B0604020202020204" pitchFamily="34" charset="0"/>
              </a:rPr>
              <a:t>back-end</a:t>
            </a:r>
            <a:r>
              <a:rPr lang="tr-TR" sz="2400" dirty="0">
                <a:cs typeface="Arial" panose="020B0604020202020204" pitchFamily="34" charset="0"/>
              </a:rPr>
              <a:t>. </a:t>
            </a:r>
            <a:r>
              <a:rPr lang="tr-TR" sz="2400" dirty="0" err="1">
                <a:cs typeface="Arial" panose="020B0604020202020204" pitchFamily="34" charset="0"/>
              </a:rPr>
              <a:t>The</a:t>
            </a:r>
            <a:r>
              <a:rPr lang="tr-TR" sz="2400" dirty="0">
                <a:cs typeface="Arial" panose="020B0604020202020204" pitchFamily="34" charset="0"/>
              </a:rPr>
              <a:t> role of </a:t>
            </a:r>
            <a:r>
              <a:rPr lang="tr-TR" sz="2400" dirty="0" err="1">
                <a:cs typeface="Arial" panose="020B0604020202020204" pitchFamily="34" charset="0"/>
              </a:rPr>
              <a:t>the</a:t>
            </a:r>
            <a:r>
              <a:rPr lang="tr-TR" sz="2400" dirty="0">
                <a:cs typeface="Arial" panose="020B0604020202020204" pitchFamily="34" charset="0"/>
              </a:rPr>
              <a:t> </a:t>
            </a:r>
            <a:r>
              <a:rPr lang="tr-TR" sz="2400" dirty="0" err="1">
                <a:cs typeface="Arial" panose="020B0604020202020204" pitchFamily="34" charset="0"/>
              </a:rPr>
              <a:t>base</a:t>
            </a:r>
            <a:r>
              <a:rPr lang="tr-TR" sz="2400" dirty="0">
                <a:cs typeface="Arial" panose="020B0604020202020204" pitchFamily="34" charset="0"/>
              </a:rPr>
              <a:t> API is </a:t>
            </a:r>
            <a:r>
              <a:rPr lang="tr-TR" sz="2400" dirty="0" err="1">
                <a:cs typeface="Arial" panose="020B0604020202020204" pitchFamily="34" charset="0"/>
              </a:rPr>
              <a:t>to</a:t>
            </a:r>
            <a:r>
              <a:rPr lang="tr-TR" sz="2400" dirty="0">
                <a:cs typeface="Arial" panose="020B0604020202020204" pitchFamily="34" charset="0"/>
              </a:rPr>
              <a:t> </a:t>
            </a:r>
            <a:r>
              <a:rPr lang="tr-TR" sz="2400" dirty="0" err="1">
                <a:cs typeface="Arial" panose="020B0604020202020204" pitchFamily="34" charset="0"/>
              </a:rPr>
              <a:t>connect</a:t>
            </a:r>
            <a:r>
              <a:rPr lang="tr-TR" sz="2400" dirty="0">
                <a:cs typeface="Arial" panose="020B0604020202020204" pitchFamily="34" charset="0"/>
              </a:rPr>
              <a:t> </a:t>
            </a:r>
            <a:r>
              <a:rPr lang="tr-TR" sz="2400" dirty="0" err="1">
                <a:cs typeface="Arial" panose="020B0604020202020204" pitchFamily="34" charset="0"/>
              </a:rPr>
              <a:t>the</a:t>
            </a:r>
            <a:r>
              <a:rPr lang="tr-TR" sz="2400" dirty="0">
                <a:cs typeface="Arial" panose="020B0604020202020204" pitchFamily="34" charset="0"/>
              </a:rPr>
              <a:t> </a:t>
            </a:r>
            <a:r>
              <a:rPr lang="tr-TR" sz="2400" dirty="0" err="1">
                <a:cs typeface="Arial" panose="020B0604020202020204" pitchFamily="34" charset="0"/>
              </a:rPr>
              <a:t>front-end</a:t>
            </a:r>
            <a:r>
              <a:rPr lang="tr-TR" sz="2400" dirty="0">
                <a:cs typeface="Arial" panose="020B0604020202020204" pitchFamily="34" charset="0"/>
              </a:rPr>
              <a:t> </a:t>
            </a:r>
            <a:r>
              <a:rPr lang="tr-TR" sz="2400" dirty="0" err="1">
                <a:cs typeface="Arial" panose="020B0604020202020204" pitchFamily="34" charset="0"/>
              </a:rPr>
              <a:t>with</a:t>
            </a:r>
            <a:r>
              <a:rPr lang="tr-TR" sz="2400" dirty="0">
                <a:cs typeface="Arial" panose="020B0604020202020204" pitchFamily="34" charset="0"/>
              </a:rPr>
              <a:t> </a:t>
            </a:r>
            <a:r>
              <a:rPr lang="tr-TR" sz="2400" dirty="0" err="1">
                <a:cs typeface="Arial" panose="020B0604020202020204" pitchFamily="34" charset="0"/>
              </a:rPr>
              <a:t>the</a:t>
            </a:r>
            <a:r>
              <a:rPr lang="tr-TR" sz="2400" dirty="0">
                <a:cs typeface="Arial" panose="020B0604020202020204" pitchFamily="34" charset="0"/>
              </a:rPr>
              <a:t> FER API service </a:t>
            </a:r>
            <a:r>
              <a:rPr lang="tr-TR" sz="2400" dirty="0" err="1">
                <a:cs typeface="Arial" panose="020B0604020202020204" pitchFamily="34" charset="0"/>
              </a:rPr>
              <a:t>and</a:t>
            </a:r>
            <a:r>
              <a:rPr lang="tr-TR" sz="2400" dirty="0">
                <a:cs typeface="Arial" panose="020B0604020202020204" pitchFamily="34" charset="0"/>
              </a:rPr>
              <a:t> </a:t>
            </a:r>
            <a:r>
              <a:rPr lang="tr-TR" sz="2400" dirty="0" err="1">
                <a:cs typeface="Arial" panose="020B0604020202020204" pitchFamily="34" charset="0"/>
              </a:rPr>
              <a:t>to</a:t>
            </a:r>
            <a:r>
              <a:rPr lang="tr-TR" sz="2400" dirty="0">
                <a:cs typeface="Arial" panose="020B0604020202020204" pitchFamily="34" charset="0"/>
              </a:rPr>
              <a:t> </a:t>
            </a:r>
            <a:r>
              <a:rPr lang="tr-TR" sz="2400" dirty="0" err="1">
                <a:cs typeface="Arial" panose="020B0604020202020204" pitchFamily="34" charset="0"/>
              </a:rPr>
              <a:t>suggest</a:t>
            </a:r>
            <a:r>
              <a:rPr lang="tr-TR" sz="2400" dirty="0">
                <a:cs typeface="Arial" panose="020B0604020202020204" pitchFamily="34" charset="0"/>
              </a:rPr>
              <a:t> </a:t>
            </a:r>
            <a:r>
              <a:rPr lang="tr-TR" sz="2400" dirty="0" err="1">
                <a:cs typeface="Arial" panose="020B0604020202020204" pitchFamily="34" charset="0"/>
              </a:rPr>
              <a:t>music</a:t>
            </a:r>
            <a:r>
              <a:rPr lang="tr-TR" sz="2400" dirty="0">
                <a:cs typeface="Arial" panose="020B0604020202020204" pitchFamily="34" charset="0"/>
              </a:rPr>
              <a:t> </a:t>
            </a:r>
            <a:r>
              <a:rPr lang="tr-TR" sz="2400" dirty="0" err="1">
                <a:cs typeface="Arial" panose="020B0604020202020204" pitchFamily="34" charset="0"/>
              </a:rPr>
              <a:t>according</a:t>
            </a:r>
            <a:r>
              <a:rPr lang="tr-TR" sz="2400" dirty="0">
                <a:cs typeface="Arial" panose="020B0604020202020204" pitchFamily="34" charset="0"/>
              </a:rPr>
              <a:t> </a:t>
            </a:r>
            <a:r>
              <a:rPr lang="tr-TR" sz="2400" dirty="0" err="1">
                <a:cs typeface="Arial" panose="020B0604020202020204" pitchFamily="34" charset="0"/>
              </a:rPr>
              <a:t>to</a:t>
            </a:r>
            <a:r>
              <a:rPr lang="tr-TR" sz="2400" dirty="0">
                <a:cs typeface="Arial" panose="020B0604020202020204" pitchFamily="34" charset="0"/>
              </a:rPr>
              <a:t> </a:t>
            </a:r>
            <a:r>
              <a:rPr lang="tr-TR" sz="2400" dirty="0" err="1">
                <a:cs typeface="Arial" panose="020B0604020202020204" pitchFamily="34" charset="0"/>
              </a:rPr>
              <a:t>emotion</a:t>
            </a:r>
            <a:r>
              <a:rPr lang="tr-TR" sz="2400" dirty="0">
                <a:cs typeface="Arial" panose="020B0604020202020204" pitchFamily="34" charset="0"/>
              </a:rPr>
              <a:t> </a:t>
            </a:r>
            <a:r>
              <a:rPr lang="tr-TR" sz="2400" dirty="0" err="1">
                <a:cs typeface="Arial" panose="020B0604020202020204" pitchFamily="34" charset="0"/>
              </a:rPr>
              <a:t>coming</a:t>
            </a:r>
            <a:r>
              <a:rPr lang="tr-TR" sz="2400" dirty="0">
                <a:cs typeface="Arial" panose="020B0604020202020204" pitchFamily="34" charset="0"/>
              </a:rPr>
              <a:t> </a:t>
            </a:r>
            <a:r>
              <a:rPr lang="tr-TR" sz="2400" dirty="0" err="1">
                <a:cs typeface="Arial" panose="020B0604020202020204" pitchFamily="34" charset="0"/>
              </a:rPr>
              <a:t>from</a:t>
            </a:r>
            <a:r>
              <a:rPr lang="tr-TR" sz="2400" dirty="0">
                <a:cs typeface="Arial" panose="020B0604020202020204" pitchFamily="34" charset="0"/>
              </a:rPr>
              <a:t> </a:t>
            </a:r>
            <a:r>
              <a:rPr lang="tr-TR" sz="2400" dirty="0" err="1">
                <a:cs typeface="Arial" panose="020B0604020202020204" pitchFamily="34" charset="0"/>
              </a:rPr>
              <a:t>the</a:t>
            </a:r>
            <a:r>
              <a:rPr lang="tr-TR" sz="2400" dirty="0">
                <a:cs typeface="Arial" panose="020B0604020202020204" pitchFamily="34" charset="0"/>
              </a:rPr>
              <a:t> FER API service. </a:t>
            </a:r>
            <a:r>
              <a:rPr lang="tr-TR" sz="2400" dirty="0" err="1">
                <a:cs typeface="Arial" panose="020B0604020202020204" pitchFamily="34" charset="0"/>
              </a:rPr>
              <a:t>The</a:t>
            </a:r>
            <a:r>
              <a:rPr lang="tr-TR" sz="2400" dirty="0">
                <a:cs typeface="Arial" panose="020B0604020202020204" pitchFamily="34" charset="0"/>
              </a:rPr>
              <a:t> role of </a:t>
            </a:r>
            <a:r>
              <a:rPr lang="tr-TR" sz="2400" dirty="0" err="1">
                <a:cs typeface="Arial" panose="020B0604020202020204" pitchFamily="34" charset="0"/>
              </a:rPr>
              <a:t>the</a:t>
            </a:r>
            <a:r>
              <a:rPr lang="tr-TR" sz="2400" dirty="0">
                <a:cs typeface="Arial" panose="020B0604020202020204" pitchFamily="34" charset="0"/>
              </a:rPr>
              <a:t> FER API service is </a:t>
            </a:r>
            <a:r>
              <a:rPr lang="tr-TR" sz="2400" dirty="0" err="1">
                <a:cs typeface="Arial" panose="020B0604020202020204" pitchFamily="34" charset="0"/>
              </a:rPr>
              <a:t>to</a:t>
            </a:r>
            <a:r>
              <a:rPr lang="tr-TR" sz="2400" dirty="0">
                <a:cs typeface="Arial" panose="020B0604020202020204" pitchFamily="34" charset="0"/>
              </a:rPr>
              <a:t> </a:t>
            </a:r>
            <a:r>
              <a:rPr lang="tr-TR" sz="2400" dirty="0" err="1">
                <a:cs typeface="Arial" panose="020B0604020202020204" pitchFamily="34" charset="0"/>
              </a:rPr>
              <a:t>predict</a:t>
            </a:r>
            <a:r>
              <a:rPr lang="tr-TR" sz="2400" dirty="0">
                <a:cs typeface="Arial" panose="020B0604020202020204" pitchFamily="34" charset="0"/>
              </a:rPr>
              <a:t> </a:t>
            </a:r>
            <a:r>
              <a:rPr lang="tr-TR" sz="2400" dirty="0" err="1">
                <a:cs typeface="Arial" panose="020B0604020202020204" pitchFamily="34" charset="0"/>
              </a:rPr>
              <a:t>emotion</a:t>
            </a:r>
            <a:r>
              <a:rPr lang="tr-TR" sz="2400" dirty="0">
                <a:cs typeface="Arial" panose="020B0604020202020204" pitchFamily="34" charset="0"/>
              </a:rPr>
              <a:t> </a:t>
            </a:r>
            <a:r>
              <a:rPr lang="tr-TR" sz="2400" dirty="0" err="1">
                <a:cs typeface="Arial" panose="020B0604020202020204" pitchFamily="34" charset="0"/>
              </a:rPr>
              <a:t>according</a:t>
            </a:r>
            <a:r>
              <a:rPr lang="tr-TR" sz="2400" dirty="0">
                <a:cs typeface="Arial" panose="020B0604020202020204" pitchFamily="34" charset="0"/>
              </a:rPr>
              <a:t> </a:t>
            </a:r>
            <a:r>
              <a:rPr lang="tr-TR" sz="2400" dirty="0" err="1">
                <a:cs typeface="Arial" panose="020B0604020202020204" pitchFamily="34" charset="0"/>
              </a:rPr>
              <a:t>to</a:t>
            </a:r>
            <a:r>
              <a:rPr lang="tr-TR" sz="2400" dirty="0">
                <a:cs typeface="Arial" panose="020B0604020202020204" pitchFamily="34" charset="0"/>
              </a:rPr>
              <a:t> </a:t>
            </a:r>
            <a:r>
              <a:rPr lang="tr-TR" sz="2400" dirty="0" err="1">
                <a:cs typeface="Arial" panose="020B0604020202020204" pitchFamily="34" charset="0"/>
              </a:rPr>
              <a:t>the</a:t>
            </a:r>
            <a:r>
              <a:rPr lang="tr-TR" sz="2400" dirty="0">
                <a:cs typeface="Arial" panose="020B0604020202020204" pitchFamily="34" charset="0"/>
              </a:rPr>
              <a:t> </a:t>
            </a:r>
            <a:r>
              <a:rPr lang="tr-TR" sz="2400" dirty="0" err="1">
                <a:cs typeface="Arial" panose="020B0604020202020204" pitchFamily="34" charset="0"/>
              </a:rPr>
              <a:t>image</a:t>
            </a:r>
            <a:r>
              <a:rPr lang="tr-TR" sz="2400" dirty="0">
                <a:cs typeface="Arial" panose="020B0604020202020204" pitchFamily="34" charset="0"/>
              </a:rPr>
              <a:t> </a:t>
            </a:r>
            <a:r>
              <a:rPr lang="tr-TR" sz="2400" dirty="0" err="1">
                <a:cs typeface="Arial" panose="020B0604020202020204" pitchFamily="34" charset="0"/>
              </a:rPr>
              <a:t>sending</a:t>
            </a:r>
            <a:r>
              <a:rPr lang="tr-TR" sz="2400" dirty="0">
                <a:cs typeface="Arial" panose="020B0604020202020204" pitchFamily="34" charset="0"/>
              </a:rPr>
              <a:t> </a:t>
            </a:r>
            <a:r>
              <a:rPr lang="tr-TR" sz="2400" dirty="0" err="1">
                <a:cs typeface="Arial" panose="020B0604020202020204" pitchFamily="34" charset="0"/>
              </a:rPr>
              <a:t>from</a:t>
            </a:r>
            <a:r>
              <a:rPr lang="tr-TR" sz="2400" dirty="0">
                <a:cs typeface="Arial" panose="020B0604020202020204" pitchFamily="34" charset="0"/>
              </a:rPr>
              <a:t> </a:t>
            </a:r>
            <a:r>
              <a:rPr lang="tr-TR" sz="2400" dirty="0" err="1">
                <a:cs typeface="Arial" panose="020B0604020202020204" pitchFamily="34" charset="0"/>
              </a:rPr>
              <a:t>the</a:t>
            </a:r>
            <a:r>
              <a:rPr lang="tr-TR" sz="2400" dirty="0">
                <a:cs typeface="Arial" panose="020B0604020202020204" pitchFamily="34" charset="0"/>
              </a:rPr>
              <a:t> </a:t>
            </a:r>
            <a:r>
              <a:rPr lang="tr-TR" sz="2400" dirty="0" err="1">
                <a:cs typeface="Arial" panose="020B0604020202020204" pitchFamily="34" charset="0"/>
              </a:rPr>
              <a:t>base</a:t>
            </a:r>
            <a:r>
              <a:rPr lang="tr-TR" sz="2400" dirty="0">
                <a:cs typeface="Arial" panose="020B0604020202020204" pitchFamily="34" charset="0"/>
              </a:rPr>
              <a:t> API. </a:t>
            </a:r>
            <a:r>
              <a:rPr lang="tr-TR" sz="2400" dirty="0" err="1">
                <a:cs typeface="Arial" panose="020B0604020202020204" pitchFamily="34" charset="0"/>
              </a:rPr>
              <a:t>So</a:t>
            </a:r>
            <a:r>
              <a:rPr lang="tr-TR" sz="2400" dirty="0">
                <a:cs typeface="Arial" panose="020B0604020202020204" pitchFamily="34" charset="0"/>
              </a:rPr>
              <a:t>, CNN model is in </a:t>
            </a:r>
            <a:r>
              <a:rPr lang="tr-TR" sz="2400" dirty="0" err="1">
                <a:cs typeface="Arial" panose="020B0604020202020204" pitchFamily="34" charset="0"/>
              </a:rPr>
              <a:t>this</a:t>
            </a:r>
            <a:r>
              <a:rPr lang="tr-TR" sz="2400" dirty="0">
                <a:cs typeface="Arial" panose="020B0604020202020204" pitchFamily="34" charset="0"/>
              </a:rPr>
              <a:t> </a:t>
            </a:r>
            <a:r>
              <a:rPr lang="tr-TR" sz="2400" dirty="0" err="1">
                <a:cs typeface="Arial" panose="020B0604020202020204" pitchFamily="34" charset="0"/>
              </a:rPr>
              <a:t>section</a:t>
            </a:r>
            <a:r>
              <a:rPr lang="tr-TR" sz="2400" dirty="0">
                <a:cs typeface="Arial" panose="020B0604020202020204" pitchFamily="34" charset="0"/>
              </a:rPr>
              <a:t>. </a:t>
            </a:r>
            <a:r>
              <a:rPr lang="tr-TR" sz="2400" dirty="0" err="1">
                <a:cs typeface="Arial" panose="020B0604020202020204" pitchFamily="34" charset="0"/>
              </a:rPr>
              <a:t>Also</a:t>
            </a:r>
            <a:r>
              <a:rPr lang="tr-TR" sz="2400" dirty="0">
                <a:cs typeface="Arial" panose="020B0604020202020204" pitchFamily="34" charset="0"/>
              </a:rPr>
              <a:t>, </a:t>
            </a:r>
            <a:r>
              <a:rPr lang="tr-TR" sz="2400" dirty="0" err="1">
                <a:cs typeface="Arial" panose="020B0604020202020204" pitchFamily="34" charset="0"/>
              </a:rPr>
              <a:t>communication</a:t>
            </a:r>
            <a:r>
              <a:rPr lang="tr-TR" sz="2400" dirty="0">
                <a:cs typeface="Arial" panose="020B0604020202020204" pitchFamily="34" charset="0"/>
              </a:rPr>
              <a:t> </a:t>
            </a:r>
            <a:r>
              <a:rPr lang="tr-TR" sz="2400" dirty="0" err="1">
                <a:cs typeface="Arial" panose="020B0604020202020204" pitchFamily="34" charset="0"/>
              </a:rPr>
              <a:t>among</a:t>
            </a:r>
            <a:r>
              <a:rPr lang="tr-TR" sz="2400" dirty="0">
                <a:cs typeface="Arial" panose="020B0604020202020204" pitchFamily="34" charset="0"/>
              </a:rPr>
              <a:t> </a:t>
            </a:r>
            <a:r>
              <a:rPr lang="tr-TR" sz="2400" dirty="0" err="1">
                <a:cs typeface="Arial" panose="020B0604020202020204" pitchFamily="34" charset="0"/>
              </a:rPr>
              <a:t>the</a:t>
            </a:r>
            <a:r>
              <a:rPr lang="tr-TR" sz="2400" dirty="0">
                <a:cs typeface="Arial" panose="020B0604020202020204" pitchFamily="34" charset="0"/>
              </a:rPr>
              <a:t> mobile </a:t>
            </a:r>
            <a:r>
              <a:rPr lang="tr-TR" sz="2400" dirty="0" err="1">
                <a:cs typeface="Arial" panose="020B0604020202020204" pitchFamily="34" charset="0"/>
              </a:rPr>
              <a:t>app</a:t>
            </a:r>
            <a:r>
              <a:rPr lang="tr-TR" sz="2400" dirty="0">
                <a:cs typeface="Arial" panose="020B0604020202020204" pitchFamily="34" charset="0"/>
              </a:rPr>
              <a:t>, </a:t>
            </a:r>
            <a:r>
              <a:rPr lang="tr-TR" sz="2400" dirty="0" err="1">
                <a:cs typeface="Arial" panose="020B0604020202020204" pitchFamily="34" charset="0"/>
              </a:rPr>
              <a:t>the</a:t>
            </a:r>
            <a:r>
              <a:rPr lang="tr-TR" sz="2400" dirty="0">
                <a:cs typeface="Arial" panose="020B0604020202020204" pitchFamily="34" charset="0"/>
              </a:rPr>
              <a:t> </a:t>
            </a:r>
            <a:r>
              <a:rPr lang="tr-TR" sz="2400" dirty="0" err="1">
                <a:cs typeface="Arial" panose="020B0604020202020204" pitchFamily="34" charset="0"/>
              </a:rPr>
              <a:t>base</a:t>
            </a:r>
            <a:r>
              <a:rPr lang="tr-TR" sz="2400" dirty="0">
                <a:cs typeface="Arial" panose="020B0604020202020204" pitchFamily="34" charset="0"/>
              </a:rPr>
              <a:t> API </a:t>
            </a:r>
            <a:r>
              <a:rPr lang="tr-TR" sz="2400" dirty="0" err="1">
                <a:cs typeface="Arial" panose="020B0604020202020204" pitchFamily="34" charset="0"/>
              </a:rPr>
              <a:t>and</a:t>
            </a:r>
            <a:r>
              <a:rPr lang="tr-TR" sz="2400" dirty="0">
                <a:cs typeface="Arial" panose="020B0604020202020204" pitchFamily="34" charset="0"/>
              </a:rPr>
              <a:t> </a:t>
            </a:r>
            <a:r>
              <a:rPr lang="tr-TR" sz="2400" dirty="0" err="1">
                <a:cs typeface="Arial" panose="020B0604020202020204" pitchFamily="34" charset="0"/>
              </a:rPr>
              <a:t>the</a:t>
            </a:r>
            <a:r>
              <a:rPr lang="tr-TR" sz="2400" dirty="0">
                <a:cs typeface="Arial" panose="020B0604020202020204" pitchFamily="34" charset="0"/>
              </a:rPr>
              <a:t> FER API service is done </a:t>
            </a:r>
            <a:r>
              <a:rPr lang="tr-TR" sz="2400" dirty="0" err="1">
                <a:cs typeface="Arial" panose="020B0604020202020204" pitchFamily="34" charset="0"/>
              </a:rPr>
              <a:t>over</a:t>
            </a:r>
            <a:r>
              <a:rPr lang="tr-TR" sz="2400" dirty="0">
                <a:cs typeface="Arial" panose="020B0604020202020204" pitchFamily="34" charset="0"/>
              </a:rPr>
              <a:t> HTTP, </a:t>
            </a:r>
            <a:r>
              <a:rPr lang="tr-TR" sz="2400" dirty="0" err="1">
                <a:cs typeface="Arial" panose="020B0604020202020204" pitchFamily="34" charset="0"/>
              </a:rPr>
              <a:t>and</a:t>
            </a:r>
            <a:r>
              <a:rPr lang="tr-TR" sz="2400" dirty="0">
                <a:cs typeface="Arial" panose="020B0604020202020204" pitchFamily="34" charset="0"/>
              </a:rPr>
              <a:t> </a:t>
            </a:r>
            <a:r>
              <a:rPr lang="tr-TR" sz="2400" dirty="0" err="1">
                <a:cs typeface="Arial" panose="020B0604020202020204" pitchFamily="34" charset="0"/>
              </a:rPr>
              <a:t>the</a:t>
            </a:r>
            <a:r>
              <a:rPr lang="tr-TR" sz="2400" dirty="0">
                <a:cs typeface="Arial" panose="020B0604020202020204" pitchFamily="34" charset="0"/>
              </a:rPr>
              <a:t> </a:t>
            </a:r>
            <a:r>
              <a:rPr lang="tr-TR" sz="2400" dirty="0" err="1">
                <a:cs typeface="Arial" panose="020B0604020202020204" pitchFamily="34" charset="0"/>
              </a:rPr>
              <a:t>requests</a:t>
            </a:r>
            <a:r>
              <a:rPr lang="tr-TR" sz="2400" dirty="0">
                <a:cs typeface="Arial" panose="020B0604020202020204" pitchFamily="34" charset="0"/>
              </a:rPr>
              <a:t> </a:t>
            </a:r>
            <a:r>
              <a:rPr lang="tr-TR" sz="2400" dirty="0" err="1">
                <a:cs typeface="Arial" panose="020B0604020202020204" pitchFamily="34" charset="0"/>
              </a:rPr>
              <a:t>and</a:t>
            </a:r>
            <a:r>
              <a:rPr lang="tr-TR" sz="2400" dirty="0">
                <a:cs typeface="Arial" panose="020B0604020202020204" pitchFamily="34" charset="0"/>
              </a:rPr>
              <a:t> </a:t>
            </a:r>
            <a:r>
              <a:rPr lang="tr-TR" sz="2400" dirty="0" err="1">
                <a:cs typeface="Arial" panose="020B0604020202020204" pitchFamily="34" charset="0"/>
              </a:rPr>
              <a:t>responses</a:t>
            </a:r>
            <a:r>
              <a:rPr lang="tr-TR" sz="2400" dirty="0">
                <a:cs typeface="Arial" panose="020B0604020202020204" pitchFamily="34" charset="0"/>
              </a:rPr>
              <a:t> </a:t>
            </a:r>
            <a:r>
              <a:rPr lang="tr-TR" sz="2400" dirty="0" err="1">
                <a:cs typeface="Arial" panose="020B0604020202020204" pitchFamily="34" charset="0"/>
              </a:rPr>
              <a:t>are</a:t>
            </a:r>
            <a:r>
              <a:rPr lang="tr-TR" sz="2400" dirty="0">
                <a:cs typeface="Arial" panose="020B0604020202020204" pitchFamily="34" charset="0"/>
              </a:rPr>
              <a:t> </a:t>
            </a:r>
            <a:r>
              <a:rPr lang="tr-TR" sz="2400" dirty="0" err="1">
                <a:cs typeface="Arial" panose="020B0604020202020204" pitchFamily="34" charset="0"/>
              </a:rPr>
              <a:t>all</a:t>
            </a:r>
            <a:r>
              <a:rPr lang="tr-TR" sz="2400" dirty="0">
                <a:cs typeface="Arial" panose="020B0604020202020204" pitchFamily="34" charset="0"/>
              </a:rPr>
              <a:t> in JSON format. </a:t>
            </a:r>
            <a:r>
              <a:rPr lang="tr-TR" sz="2400" dirty="0" err="1">
                <a:cs typeface="Arial" panose="020B0604020202020204" pitchFamily="34" charset="0"/>
              </a:rPr>
              <a:t>In</a:t>
            </a:r>
            <a:r>
              <a:rPr lang="tr-TR" sz="2400" dirty="0">
                <a:cs typeface="Arial" panose="020B0604020202020204" pitchFamily="34" charset="0"/>
              </a:rPr>
              <a:t> </a:t>
            </a:r>
            <a:r>
              <a:rPr lang="tr-TR" sz="2400" dirty="0" err="1">
                <a:cs typeface="Arial" panose="020B0604020202020204" pitchFamily="34" charset="0"/>
              </a:rPr>
              <a:t>Figure</a:t>
            </a:r>
            <a:r>
              <a:rPr lang="tr-TR" sz="2400" dirty="0">
                <a:cs typeface="Arial" panose="020B0604020202020204" pitchFamily="34" charset="0"/>
              </a:rPr>
              <a:t> 1, </a:t>
            </a:r>
            <a:r>
              <a:rPr lang="tr-TR" sz="2400" dirty="0" err="1">
                <a:cs typeface="Arial" panose="020B0604020202020204" pitchFamily="34" charset="0"/>
              </a:rPr>
              <a:t>sections</a:t>
            </a:r>
            <a:r>
              <a:rPr lang="tr-TR" sz="2400" dirty="0">
                <a:cs typeface="Arial" panose="020B0604020202020204" pitchFamily="34" charset="0"/>
              </a:rPr>
              <a:t> </a:t>
            </a:r>
            <a:r>
              <a:rPr lang="tr-TR" sz="2400" dirty="0" err="1">
                <a:cs typeface="Arial" panose="020B0604020202020204" pitchFamily="34" charset="0"/>
              </a:rPr>
              <a:t>that</a:t>
            </a:r>
            <a:r>
              <a:rPr lang="tr-TR" sz="2400" dirty="0">
                <a:cs typeface="Arial" panose="020B0604020202020204" pitchFamily="34" charset="0"/>
              </a:rPr>
              <a:t> </a:t>
            </a:r>
            <a:r>
              <a:rPr lang="tr-TR" sz="2400" dirty="0" err="1">
                <a:cs typeface="Arial" panose="020B0604020202020204" pitchFamily="34" charset="0"/>
              </a:rPr>
              <a:t>were</a:t>
            </a:r>
            <a:r>
              <a:rPr lang="tr-TR" sz="2400" dirty="0">
                <a:cs typeface="Arial" panose="020B0604020202020204" pitchFamily="34" charset="0"/>
              </a:rPr>
              <a:t> </a:t>
            </a:r>
            <a:r>
              <a:rPr lang="tr-TR" sz="2400" dirty="0" err="1">
                <a:cs typeface="Arial" panose="020B0604020202020204" pitchFamily="34" charset="0"/>
              </a:rPr>
              <a:t>mentioned</a:t>
            </a:r>
            <a:r>
              <a:rPr lang="tr-TR" sz="2400" dirty="0">
                <a:cs typeface="Arial" panose="020B0604020202020204" pitchFamily="34" charset="0"/>
              </a:rPr>
              <a:t> </a:t>
            </a:r>
            <a:r>
              <a:rPr lang="tr-TR" sz="2400" dirty="0" err="1">
                <a:cs typeface="Arial" panose="020B0604020202020204" pitchFamily="34" charset="0"/>
              </a:rPr>
              <a:t>have</a:t>
            </a:r>
            <a:r>
              <a:rPr lang="tr-TR" sz="2400" dirty="0">
                <a:cs typeface="Arial" panose="020B0604020202020204" pitchFamily="34" charset="0"/>
              </a:rPr>
              <a:t> </a:t>
            </a:r>
            <a:r>
              <a:rPr lang="tr-TR" sz="2400" dirty="0" err="1">
                <a:cs typeface="Arial" panose="020B0604020202020204" pitchFamily="34" charset="0"/>
              </a:rPr>
              <a:t>been</a:t>
            </a:r>
            <a:r>
              <a:rPr lang="tr-TR" sz="2400" dirty="0">
                <a:cs typeface="Arial" panose="020B0604020202020204" pitchFamily="34" charset="0"/>
              </a:rPr>
              <a:t> </a:t>
            </a:r>
            <a:r>
              <a:rPr lang="tr-TR" sz="2400" dirty="0" err="1">
                <a:cs typeface="Arial" panose="020B0604020202020204" pitchFamily="34" charset="0"/>
              </a:rPr>
              <a:t>shown</a:t>
            </a:r>
            <a:r>
              <a:rPr lang="tr-TR" sz="2400" dirty="0">
                <a:cs typeface="Arial" panose="020B0604020202020204" pitchFamily="34" charset="0"/>
              </a:rPr>
              <a:t> data </a:t>
            </a:r>
            <a:r>
              <a:rPr lang="tr-TR" sz="2400" dirty="0" err="1">
                <a:cs typeface="Arial" panose="020B0604020202020204" pitchFamily="34" charset="0"/>
              </a:rPr>
              <a:t>flow</a:t>
            </a:r>
            <a:r>
              <a:rPr lang="tr-TR" sz="2400" dirty="0">
                <a:cs typeface="Arial" panose="020B0604020202020204" pitchFamily="34" charset="0"/>
              </a:rPr>
              <a:t> </a:t>
            </a:r>
            <a:r>
              <a:rPr lang="tr-TR" sz="2400" dirty="0" err="1">
                <a:cs typeface="Arial" panose="020B0604020202020204" pitchFamily="34" charset="0"/>
              </a:rPr>
              <a:t>among</a:t>
            </a:r>
            <a:r>
              <a:rPr lang="tr-TR" sz="2400" dirty="0">
                <a:cs typeface="Arial" panose="020B0604020202020204" pitchFamily="34" charset="0"/>
              </a:rPr>
              <a:t> </a:t>
            </a:r>
            <a:r>
              <a:rPr lang="tr-TR" sz="2400" dirty="0" err="1">
                <a:cs typeface="Arial" panose="020B0604020202020204" pitchFamily="34" charset="0"/>
              </a:rPr>
              <a:t>those</a:t>
            </a:r>
            <a:r>
              <a:rPr lang="tr-TR" sz="2400" dirty="0">
                <a:cs typeface="Arial" panose="020B0604020202020204" pitchFamily="34" charset="0"/>
              </a:rPr>
              <a:t>. </a:t>
            </a:r>
            <a:r>
              <a:rPr lang="tr-TR" sz="2400" dirty="0" err="1">
                <a:cs typeface="Arial" panose="020B0604020202020204" pitchFamily="34" charset="0"/>
              </a:rPr>
              <a:t>Informations</a:t>
            </a:r>
            <a:r>
              <a:rPr lang="tr-TR" sz="2400" dirty="0">
                <a:cs typeface="Arial" panose="020B0604020202020204" pitchFamily="34" charset="0"/>
              </a:rPr>
              <a:t> </a:t>
            </a:r>
            <a:r>
              <a:rPr lang="tr-TR" sz="2400" dirty="0" err="1">
                <a:cs typeface="Arial" panose="020B0604020202020204" pitchFamily="34" charset="0"/>
              </a:rPr>
              <a:t>about</a:t>
            </a:r>
            <a:r>
              <a:rPr lang="tr-TR" sz="2400" dirty="0">
                <a:cs typeface="Arial" panose="020B0604020202020204" pitchFamily="34" charset="0"/>
              </a:rPr>
              <a:t> CNN model of </a:t>
            </a:r>
            <a:r>
              <a:rPr lang="tr-TR" sz="2400" dirty="0" err="1">
                <a:cs typeface="Arial" panose="020B0604020202020204" pitchFamily="34" charset="0"/>
              </a:rPr>
              <a:t>Muce</a:t>
            </a:r>
            <a:r>
              <a:rPr lang="tr-TR" sz="2400" dirty="0">
                <a:cs typeface="Arial" panose="020B0604020202020204" pitchFamily="34" charset="0"/>
              </a:rPr>
              <a:t> has </a:t>
            </a:r>
            <a:r>
              <a:rPr lang="tr-TR" sz="2400" dirty="0" err="1">
                <a:cs typeface="Arial" panose="020B0604020202020204" pitchFamily="34" charset="0"/>
              </a:rPr>
              <a:t>been</a:t>
            </a:r>
            <a:r>
              <a:rPr lang="tr-TR" sz="2400" dirty="0">
                <a:cs typeface="Arial" panose="020B0604020202020204" pitchFamily="34" charset="0"/>
              </a:rPr>
              <a:t> </a:t>
            </a:r>
            <a:r>
              <a:rPr lang="tr-TR" sz="2400" dirty="0" err="1">
                <a:cs typeface="Arial" panose="020B0604020202020204" pitchFamily="34" charset="0"/>
              </a:rPr>
              <a:t>given</a:t>
            </a:r>
            <a:r>
              <a:rPr lang="tr-TR" sz="2400" dirty="0">
                <a:cs typeface="Arial" panose="020B0604020202020204" pitchFamily="34" charset="0"/>
              </a:rPr>
              <a:t> </a:t>
            </a:r>
            <a:r>
              <a:rPr lang="tr-TR" sz="2400" dirty="0" err="1">
                <a:cs typeface="Arial" panose="020B0604020202020204" pitchFamily="34" charset="0"/>
              </a:rPr>
              <a:t>below</a:t>
            </a:r>
            <a:r>
              <a:rPr lang="tr-TR" sz="2400" dirty="0">
                <a:cs typeface="Arial" panose="020B0604020202020204" pitchFamily="34" charset="0"/>
              </a:rPr>
              <a:t>. </a:t>
            </a:r>
          </a:p>
        </p:txBody>
      </p:sp>
      <p:pic>
        <p:nvPicPr>
          <p:cNvPr id="36" name="Resim 35">
            <a:extLst>
              <a:ext uri="{FF2B5EF4-FFF2-40B4-BE49-F238E27FC236}">
                <a16:creationId xmlns:a16="http://schemas.microsoft.com/office/drawing/2014/main" id="{ADD7D680-52C4-8E48-8640-A77D6E87A7E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88785" y="35559848"/>
            <a:ext cx="10191673" cy="9120524"/>
          </a:xfrm>
          <a:prstGeom prst="rect">
            <a:avLst/>
          </a:prstGeom>
        </p:spPr>
      </p:pic>
      <p:pic>
        <p:nvPicPr>
          <p:cNvPr id="27" name="Resim 26">
            <a:extLst>
              <a:ext uri="{FF2B5EF4-FFF2-40B4-BE49-F238E27FC236}">
                <a16:creationId xmlns:a16="http://schemas.microsoft.com/office/drawing/2014/main" id="{BB6DC409-0C20-0040-83EE-B6052E040DA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046067" y="18022634"/>
            <a:ext cx="4500000" cy="9000000"/>
          </a:xfrm>
          <a:prstGeom prst="rect">
            <a:avLst/>
          </a:prstGeom>
        </p:spPr>
      </p:pic>
      <p:pic>
        <p:nvPicPr>
          <p:cNvPr id="30" name="Resim 29">
            <a:extLst>
              <a:ext uri="{FF2B5EF4-FFF2-40B4-BE49-F238E27FC236}">
                <a16:creationId xmlns:a16="http://schemas.microsoft.com/office/drawing/2014/main" id="{28FE31B8-80BB-2D47-93FD-38D98B371FA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509319" y="18022634"/>
            <a:ext cx="4500001" cy="9000000"/>
          </a:xfrm>
          <a:prstGeom prst="rect">
            <a:avLst/>
          </a:prstGeom>
        </p:spPr>
      </p:pic>
      <p:pic>
        <p:nvPicPr>
          <p:cNvPr id="37" name="Resim 36">
            <a:extLst>
              <a:ext uri="{FF2B5EF4-FFF2-40B4-BE49-F238E27FC236}">
                <a16:creationId xmlns:a16="http://schemas.microsoft.com/office/drawing/2014/main" id="{498B8AFD-7500-EB4B-AF0E-864016EE5E5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9870663" y="18138419"/>
            <a:ext cx="4500001" cy="9000000"/>
          </a:xfrm>
          <a:prstGeom prst="rect">
            <a:avLst/>
          </a:prstGeom>
        </p:spPr>
      </p:pic>
      <p:pic>
        <p:nvPicPr>
          <p:cNvPr id="39" name="Resim 38">
            <a:extLst>
              <a:ext uri="{FF2B5EF4-FFF2-40B4-BE49-F238E27FC236}">
                <a16:creationId xmlns:a16="http://schemas.microsoft.com/office/drawing/2014/main" id="{EF631560-7325-0446-89BA-435BEA8A858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959003" y="28826214"/>
            <a:ext cx="4500001" cy="9000000"/>
          </a:xfrm>
          <a:prstGeom prst="rect">
            <a:avLst/>
          </a:prstGeom>
        </p:spPr>
      </p:pic>
      <p:pic>
        <p:nvPicPr>
          <p:cNvPr id="41" name="Resim 40">
            <a:extLst>
              <a:ext uri="{FF2B5EF4-FFF2-40B4-BE49-F238E27FC236}">
                <a16:creationId xmlns:a16="http://schemas.microsoft.com/office/drawing/2014/main" id="{BA2E55B1-8839-5440-884C-D753F2C6C667}"/>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504655" y="28826214"/>
            <a:ext cx="4500001" cy="9000000"/>
          </a:xfrm>
          <a:prstGeom prst="rect">
            <a:avLst/>
          </a:prstGeom>
        </p:spPr>
      </p:pic>
      <p:sp>
        <p:nvSpPr>
          <p:cNvPr id="42" name="Dikdörtgen 41">
            <a:extLst>
              <a:ext uri="{FF2B5EF4-FFF2-40B4-BE49-F238E27FC236}">
                <a16:creationId xmlns:a16="http://schemas.microsoft.com/office/drawing/2014/main" id="{33A62070-913C-8945-BB2E-8447736C50F5}"/>
              </a:ext>
            </a:extLst>
          </p:cNvPr>
          <p:cNvSpPr/>
          <p:nvPr/>
        </p:nvSpPr>
        <p:spPr>
          <a:xfrm>
            <a:off x="16763538" y="27251871"/>
            <a:ext cx="5029200" cy="923330"/>
          </a:xfrm>
          <a:prstGeom prst="rect">
            <a:avLst/>
          </a:prstGeom>
        </p:spPr>
        <p:txBody>
          <a:bodyPr wrap="square">
            <a:spAutoFit/>
          </a:bodyPr>
          <a:lstStyle/>
          <a:p>
            <a:pPr algn="ctr"/>
            <a:r>
              <a:rPr lang="en-GB" dirty="0"/>
              <a:t>Figure 4 - </a:t>
            </a:r>
            <a:r>
              <a:rPr lang="en-GB" i="1" dirty="0"/>
              <a:t>Home screen has two buttons which are to choose photo includes face from gallery and to take a photo.</a:t>
            </a:r>
            <a:endParaRPr lang="tr-TR" i="1" dirty="0"/>
          </a:p>
        </p:txBody>
      </p:sp>
      <p:sp>
        <p:nvSpPr>
          <p:cNvPr id="43" name="TextBox 44">
            <a:extLst>
              <a:ext uri="{FF2B5EF4-FFF2-40B4-BE49-F238E27FC236}">
                <a16:creationId xmlns:a16="http://schemas.microsoft.com/office/drawing/2014/main" id="{080ED339-750D-6C4D-860D-3A5224E718E9}"/>
              </a:ext>
            </a:extLst>
          </p:cNvPr>
          <p:cNvSpPr txBox="1"/>
          <p:nvPr/>
        </p:nvSpPr>
        <p:spPr>
          <a:xfrm>
            <a:off x="23298506" y="27244707"/>
            <a:ext cx="5029200" cy="646331"/>
          </a:xfrm>
          <a:prstGeom prst="rect">
            <a:avLst/>
          </a:prstGeom>
          <a:noFill/>
        </p:spPr>
        <p:txBody>
          <a:bodyPr wrap="square" rtlCol="0">
            <a:spAutoFit/>
          </a:bodyPr>
          <a:lstStyle/>
          <a:p>
            <a:pPr algn="just"/>
            <a:r>
              <a:rPr lang="en-GB" dirty="0"/>
              <a:t>Figure 5 –  </a:t>
            </a:r>
            <a:r>
              <a:rPr lang="en-GB" i="1" dirty="0"/>
              <a:t>Photo that was selected or taken is send to base API at this page.</a:t>
            </a:r>
          </a:p>
        </p:txBody>
      </p:sp>
      <p:sp>
        <p:nvSpPr>
          <p:cNvPr id="44" name="TextBox 44">
            <a:extLst>
              <a:ext uri="{FF2B5EF4-FFF2-40B4-BE49-F238E27FC236}">
                <a16:creationId xmlns:a16="http://schemas.microsoft.com/office/drawing/2014/main" id="{70093572-AD4C-AD42-A0CE-7B545C28B5B8}"/>
              </a:ext>
            </a:extLst>
          </p:cNvPr>
          <p:cNvSpPr txBox="1"/>
          <p:nvPr/>
        </p:nvSpPr>
        <p:spPr>
          <a:xfrm>
            <a:off x="29608040" y="27244325"/>
            <a:ext cx="5029200" cy="369332"/>
          </a:xfrm>
          <a:prstGeom prst="rect">
            <a:avLst/>
          </a:prstGeom>
          <a:noFill/>
        </p:spPr>
        <p:txBody>
          <a:bodyPr wrap="square" rtlCol="0">
            <a:spAutoFit/>
          </a:bodyPr>
          <a:lstStyle/>
          <a:p>
            <a:pPr algn="ctr"/>
            <a:r>
              <a:rPr lang="en-GB" dirty="0"/>
              <a:t>Figure 6 –  </a:t>
            </a:r>
            <a:r>
              <a:rPr lang="en-GB" i="1" dirty="0"/>
              <a:t>This page is to wait for loading music.</a:t>
            </a:r>
          </a:p>
        </p:txBody>
      </p:sp>
      <p:sp>
        <p:nvSpPr>
          <p:cNvPr id="45" name="TextBox 44">
            <a:extLst>
              <a:ext uri="{FF2B5EF4-FFF2-40B4-BE49-F238E27FC236}">
                <a16:creationId xmlns:a16="http://schemas.microsoft.com/office/drawing/2014/main" id="{D4E2D3DF-DA6D-7449-B726-E8FE1B8132C1}"/>
              </a:ext>
            </a:extLst>
          </p:cNvPr>
          <p:cNvSpPr txBox="1"/>
          <p:nvPr/>
        </p:nvSpPr>
        <p:spPr>
          <a:xfrm>
            <a:off x="16745609" y="37996382"/>
            <a:ext cx="5029200" cy="646331"/>
          </a:xfrm>
          <a:prstGeom prst="rect">
            <a:avLst/>
          </a:prstGeom>
          <a:noFill/>
        </p:spPr>
        <p:txBody>
          <a:bodyPr wrap="square" rtlCol="0">
            <a:spAutoFit/>
          </a:bodyPr>
          <a:lstStyle/>
          <a:p>
            <a:pPr algn="just"/>
            <a:r>
              <a:rPr lang="en-GB" dirty="0"/>
              <a:t>Figure 7 –  </a:t>
            </a:r>
            <a:r>
              <a:rPr lang="en-GB" i="1" dirty="0"/>
              <a:t>If there is an error while loading music, the user is directed to this page. </a:t>
            </a:r>
          </a:p>
        </p:txBody>
      </p:sp>
      <p:sp>
        <p:nvSpPr>
          <p:cNvPr id="46" name="TextBox 44">
            <a:extLst>
              <a:ext uri="{FF2B5EF4-FFF2-40B4-BE49-F238E27FC236}">
                <a16:creationId xmlns:a16="http://schemas.microsoft.com/office/drawing/2014/main" id="{7F4EC354-650C-B149-934B-B04A3488E610}"/>
              </a:ext>
            </a:extLst>
          </p:cNvPr>
          <p:cNvSpPr txBox="1"/>
          <p:nvPr/>
        </p:nvSpPr>
        <p:spPr>
          <a:xfrm>
            <a:off x="23285361" y="37996381"/>
            <a:ext cx="5029200" cy="1200329"/>
          </a:xfrm>
          <a:prstGeom prst="rect">
            <a:avLst/>
          </a:prstGeom>
          <a:noFill/>
        </p:spPr>
        <p:txBody>
          <a:bodyPr wrap="square" rtlCol="0">
            <a:spAutoFit/>
          </a:bodyPr>
          <a:lstStyle/>
          <a:p>
            <a:pPr algn="just"/>
            <a:r>
              <a:rPr lang="en-GB" dirty="0"/>
              <a:t>Figure 8 –  On this page, Music is suggested for users according to their emotions. Users can reach </a:t>
            </a:r>
            <a:r>
              <a:rPr lang="en-GB" dirty="0" err="1"/>
              <a:t>Youtube</a:t>
            </a:r>
            <a:r>
              <a:rPr lang="en-GB" dirty="0"/>
              <a:t> and Spotify Pages of music by touching their icons.</a:t>
            </a:r>
            <a:endParaRPr lang="en-GB" i="1" dirty="0"/>
          </a:p>
        </p:txBody>
      </p:sp>
      <p:sp>
        <p:nvSpPr>
          <p:cNvPr id="51" name="Dikdörtgen 50">
            <a:extLst>
              <a:ext uri="{FF2B5EF4-FFF2-40B4-BE49-F238E27FC236}">
                <a16:creationId xmlns:a16="http://schemas.microsoft.com/office/drawing/2014/main" id="{3CAAA97A-E492-414E-A935-4E2E98A64D7B}"/>
              </a:ext>
            </a:extLst>
          </p:cNvPr>
          <p:cNvSpPr/>
          <p:nvPr/>
        </p:nvSpPr>
        <p:spPr>
          <a:xfrm>
            <a:off x="29770692" y="35395516"/>
            <a:ext cx="5029200" cy="369332"/>
          </a:xfrm>
          <a:prstGeom prst="rect">
            <a:avLst/>
          </a:prstGeom>
        </p:spPr>
        <p:txBody>
          <a:bodyPr wrap="square">
            <a:spAutoFit/>
          </a:bodyPr>
          <a:lstStyle/>
          <a:p>
            <a:pPr algn="ctr"/>
            <a:r>
              <a:rPr lang="en-GB" dirty="0"/>
              <a:t>Figure 9 – Some faces in the project dataset. </a:t>
            </a:r>
            <a:endParaRPr lang="en-GB" i="1" dirty="0"/>
          </a:p>
        </p:txBody>
      </p:sp>
      <p:pic>
        <p:nvPicPr>
          <p:cNvPr id="53" name="Resim 52">
            <a:extLst>
              <a:ext uri="{FF2B5EF4-FFF2-40B4-BE49-F238E27FC236}">
                <a16:creationId xmlns:a16="http://schemas.microsoft.com/office/drawing/2014/main" id="{6F82D87E-F135-C24A-9D1F-9E0D7306ED5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9971496" y="29810409"/>
            <a:ext cx="4500001" cy="5414939"/>
          </a:xfrm>
          <a:prstGeom prst="rect">
            <a:avLst/>
          </a:prstGeom>
        </p:spPr>
      </p:pic>
      <p:sp>
        <p:nvSpPr>
          <p:cNvPr id="54" name="Dikdörtgen 53">
            <a:extLst>
              <a:ext uri="{FF2B5EF4-FFF2-40B4-BE49-F238E27FC236}">
                <a16:creationId xmlns:a16="http://schemas.microsoft.com/office/drawing/2014/main" id="{3A063A5D-6200-B54C-8E0D-A116F71CB075}"/>
              </a:ext>
            </a:extLst>
          </p:cNvPr>
          <p:cNvSpPr/>
          <p:nvPr/>
        </p:nvSpPr>
        <p:spPr>
          <a:xfrm>
            <a:off x="29971495" y="36269860"/>
            <a:ext cx="4764601" cy="2246769"/>
          </a:xfrm>
          <a:prstGeom prst="rect">
            <a:avLst/>
          </a:prstGeom>
        </p:spPr>
        <p:txBody>
          <a:bodyPr wrap="square">
            <a:spAutoFit/>
          </a:bodyPr>
          <a:lstStyle/>
          <a:p>
            <a:pPr algn="just"/>
            <a:r>
              <a:rPr lang="en-GB" sz="2000" dirty="0"/>
              <a:t>Dataset consists of 4 classes. These classes are happiness, anger, sadness and neutral. Happiness has 421, anger has 216, sadness has 320 and neutral class has 315 face photos. Dataset has been created with randomly selected images but most of them belong to the ‘CKPLUS’ dataset. </a:t>
            </a:r>
            <a:endParaRPr lang="tr-TR" sz="2000" dirty="0"/>
          </a:p>
        </p:txBody>
      </p:sp>
      <p:sp>
        <p:nvSpPr>
          <p:cNvPr id="57" name="Metin kutusu 56">
            <a:extLst>
              <a:ext uri="{FF2B5EF4-FFF2-40B4-BE49-F238E27FC236}">
                <a16:creationId xmlns:a16="http://schemas.microsoft.com/office/drawing/2014/main" id="{0AB5B3BC-7A65-8B4A-A4BA-E795F21AF5DC}"/>
              </a:ext>
            </a:extLst>
          </p:cNvPr>
          <p:cNvSpPr txBox="1"/>
          <p:nvPr/>
        </p:nvSpPr>
        <p:spPr>
          <a:xfrm>
            <a:off x="16959003" y="16780320"/>
            <a:ext cx="3156698" cy="769441"/>
          </a:xfrm>
          <a:prstGeom prst="rect">
            <a:avLst/>
          </a:prstGeom>
          <a:noFill/>
        </p:spPr>
        <p:txBody>
          <a:bodyPr wrap="none" rtlCol="0">
            <a:spAutoFit/>
          </a:bodyPr>
          <a:lstStyle/>
          <a:p>
            <a:r>
              <a:rPr lang="tr-TR" sz="4400" b="1" dirty="0" err="1"/>
              <a:t>Screenshots</a:t>
            </a:r>
            <a:r>
              <a:rPr lang="tr-TR" sz="4400" b="1" dirty="0"/>
              <a:t>:</a:t>
            </a:r>
          </a:p>
        </p:txBody>
      </p:sp>
      <p:sp>
        <p:nvSpPr>
          <p:cNvPr id="58" name="Metin kutusu 57">
            <a:extLst>
              <a:ext uri="{FF2B5EF4-FFF2-40B4-BE49-F238E27FC236}">
                <a16:creationId xmlns:a16="http://schemas.microsoft.com/office/drawing/2014/main" id="{609D550A-D20D-B249-B505-D389801D0487}"/>
              </a:ext>
            </a:extLst>
          </p:cNvPr>
          <p:cNvSpPr txBox="1"/>
          <p:nvPr/>
        </p:nvSpPr>
        <p:spPr>
          <a:xfrm>
            <a:off x="29859019" y="28601469"/>
            <a:ext cx="2138534" cy="769441"/>
          </a:xfrm>
          <a:prstGeom prst="rect">
            <a:avLst/>
          </a:prstGeom>
          <a:noFill/>
        </p:spPr>
        <p:txBody>
          <a:bodyPr wrap="none" rtlCol="0">
            <a:spAutoFit/>
          </a:bodyPr>
          <a:lstStyle/>
          <a:p>
            <a:r>
              <a:rPr lang="tr-TR" sz="4400" b="1" dirty="0" err="1"/>
              <a:t>Dataset</a:t>
            </a:r>
            <a:r>
              <a:rPr lang="tr-TR" sz="4400" b="1" dirty="0"/>
              <a:t>:</a:t>
            </a:r>
          </a:p>
        </p:txBody>
      </p:sp>
      <p:sp>
        <p:nvSpPr>
          <p:cNvPr id="59" name="Metin kutusu 58">
            <a:extLst>
              <a:ext uri="{FF2B5EF4-FFF2-40B4-BE49-F238E27FC236}">
                <a16:creationId xmlns:a16="http://schemas.microsoft.com/office/drawing/2014/main" id="{8698288A-A104-1940-A778-5C984F012A7F}"/>
              </a:ext>
            </a:extLst>
          </p:cNvPr>
          <p:cNvSpPr txBox="1"/>
          <p:nvPr/>
        </p:nvSpPr>
        <p:spPr>
          <a:xfrm>
            <a:off x="16745609" y="39470074"/>
            <a:ext cx="5125121" cy="769441"/>
          </a:xfrm>
          <a:prstGeom prst="rect">
            <a:avLst/>
          </a:prstGeom>
          <a:noFill/>
        </p:spPr>
        <p:txBody>
          <a:bodyPr wrap="none" rtlCol="0">
            <a:spAutoFit/>
          </a:bodyPr>
          <a:lstStyle/>
          <a:p>
            <a:r>
              <a:rPr lang="tr-TR" sz="4400" b="1" dirty="0"/>
              <a:t>API </a:t>
            </a:r>
            <a:r>
              <a:rPr lang="tr-TR" sz="4400" b="1" dirty="0" err="1"/>
              <a:t>Documentations</a:t>
            </a:r>
            <a:r>
              <a:rPr lang="tr-TR" sz="4400" b="1" dirty="0"/>
              <a:t>:</a:t>
            </a:r>
          </a:p>
        </p:txBody>
      </p:sp>
      <p:pic>
        <p:nvPicPr>
          <p:cNvPr id="8" name="Resim 7">
            <a:extLst>
              <a:ext uri="{FF2B5EF4-FFF2-40B4-BE49-F238E27FC236}">
                <a16:creationId xmlns:a16="http://schemas.microsoft.com/office/drawing/2014/main" id="{F74F4CC9-CFF4-284F-8CD8-9AF8DF5A6B8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1859311" y="24216024"/>
            <a:ext cx="1190635" cy="1190635"/>
          </a:xfrm>
          <a:prstGeom prst="rect">
            <a:avLst/>
          </a:prstGeom>
        </p:spPr>
      </p:pic>
      <p:pic>
        <p:nvPicPr>
          <p:cNvPr id="38" name="Resim 37">
            <a:extLst>
              <a:ext uri="{FF2B5EF4-FFF2-40B4-BE49-F238E27FC236}">
                <a16:creationId xmlns:a16="http://schemas.microsoft.com/office/drawing/2014/main" id="{A7529ADD-BAC2-4B47-9C93-1F64B34115E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3614228" y="24206081"/>
            <a:ext cx="1351075" cy="1190635"/>
          </a:xfrm>
          <a:prstGeom prst="rect">
            <a:avLst/>
          </a:prstGeom>
        </p:spPr>
      </p:pic>
      <p:pic>
        <p:nvPicPr>
          <p:cNvPr id="52" name="Resim 51">
            <a:extLst>
              <a:ext uri="{FF2B5EF4-FFF2-40B4-BE49-F238E27FC236}">
                <a16:creationId xmlns:a16="http://schemas.microsoft.com/office/drawing/2014/main" id="{CF9BD20B-1469-3845-AD32-1730C539E77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0487784" y="33152421"/>
            <a:ext cx="1190635" cy="1190635"/>
          </a:xfrm>
          <a:prstGeom prst="rect">
            <a:avLst/>
          </a:prstGeom>
        </p:spPr>
      </p:pic>
      <p:pic>
        <p:nvPicPr>
          <p:cNvPr id="47" name="Resim 46">
            <a:extLst>
              <a:ext uri="{FF2B5EF4-FFF2-40B4-BE49-F238E27FC236}">
                <a16:creationId xmlns:a16="http://schemas.microsoft.com/office/drawing/2014/main" id="{1751817D-1F0B-F143-958B-CA602D6E4D4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2164803" y="33152421"/>
            <a:ext cx="1944070" cy="1189224"/>
          </a:xfrm>
          <a:prstGeom prst="rect">
            <a:avLst/>
          </a:prstGeom>
        </p:spPr>
      </p:pic>
      <p:pic>
        <p:nvPicPr>
          <p:cNvPr id="49" name="Resim 48">
            <a:extLst>
              <a:ext uri="{FF2B5EF4-FFF2-40B4-BE49-F238E27FC236}">
                <a16:creationId xmlns:a16="http://schemas.microsoft.com/office/drawing/2014/main" id="{EDC8C7E6-C4B3-E247-B916-E9D056B0CED7}"/>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1104166" y="42688101"/>
            <a:ext cx="1201313" cy="1190635"/>
          </a:xfrm>
          <a:prstGeom prst="rect">
            <a:avLst/>
          </a:prstGeom>
        </p:spPr>
      </p:pic>
      <p:pic>
        <p:nvPicPr>
          <p:cNvPr id="56" name="Resim 55">
            <a:extLst>
              <a:ext uri="{FF2B5EF4-FFF2-40B4-BE49-F238E27FC236}">
                <a16:creationId xmlns:a16="http://schemas.microsoft.com/office/drawing/2014/main" id="{7AFF41C0-68E9-ED4E-81A4-51128FBE2AB5}"/>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3120299" y="42683536"/>
            <a:ext cx="909232" cy="1195200"/>
          </a:xfrm>
          <a:prstGeom prst="rect">
            <a:avLst/>
          </a:prstGeom>
        </p:spPr>
      </p:pic>
      <p:pic>
        <p:nvPicPr>
          <p:cNvPr id="61" name="Resim 60">
            <a:extLst>
              <a:ext uri="{FF2B5EF4-FFF2-40B4-BE49-F238E27FC236}">
                <a16:creationId xmlns:a16="http://schemas.microsoft.com/office/drawing/2014/main" id="{ECDF2EBF-3AAA-DF45-873F-3396ED3D2B67}"/>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4844351" y="42683536"/>
            <a:ext cx="1190635" cy="1190635"/>
          </a:xfrm>
          <a:prstGeom prst="rect">
            <a:avLst/>
          </a:prstGeom>
        </p:spPr>
      </p:pic>
      <p:pic>
        <p:nvPicPr>
          <p:cNvPr id="65" name="Resim 64" descr="metin, küçük resim içeren bir resim&#10;&#10;Açıklama otomatik olarak oluşturuldu">
            <a:extLst>
              <a:ext uri="{FF2B5EF4-FFF2-40B4-BE49-F238E27FC236}">
                <a16:creationId xmlns:a16="http://schemas.microsoft.com/office/drawing/2014/main" id="{2EC196D0-507B-C54F-990C-BE186D027AA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4501062" y="33216286"/>
            <a:ext cx="2258116" cy="897518"/>
          </a:xfrm>
          <a:prstGeom prst="rect">
            <a:avLst/>
          </a:prstGeom>
        </p:spPr>
      </p:pic>
      <p:pic>
        <p:nvPicPr>
          <p:cNvPr id="70" name="Resim 69">
            <a:extLst>
              <a:ext uri="{FF2B5EF4-FFF2-40B4-BE49-F238E27FC236}">
                <a16:creationId xmlns:a16="http://schemas.microsoft.com/office/drawing/2014/main" id="{7B779E6E-46A5-214D-AA5E-5D9D08ED75C6}"/>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6745609" y="41451875"/>
            <a:ext cx="17582606" cy="2861483"/>
          </a:xfrm>
          <a:prstGeom prst="rect">
            <a:avLst/>
          </a:prstGeom>
        </p:spPr>
      </p:pic>
      <p:pic>
        <p:nvPicPr>
          <p:cNvPr id="72" name="Resim 71" descr="metin içeren bir resim&#10;&#10;Açıklama otomatik olarak oluşturuldu">
            <a:extLst>
              <a:ext uri="{FF2B5EF4-FFF2-40B4-BE49-F238E27FC236}">
                <a16:creationId xmlns:a16="http://schemas.microsoft.com/office/drawing/2014/main" id="{24085BD6-F923-5447-BC89-F9A04317A64C}"/>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6745609" y="45851896"/>
            <a:ext cx="10220226" cy="1391325"/>
          </a:xfrm>
          <a:prstGeom prst="rect">
            <a:avLst/>
          </a:prstGeom>
        </p:spPr>
      </p:pic>
      <p:sp>
        <p:nvSpPr>
          <p:cNvPr id="73" name="Metin kutusu 72">
            <a:extLst>
              <a:ext uri="{FF2B5EF4-FFF2-40B4-BE49-F238E27FC236}">
                <a16:creationId xmlns:a16="http://schemas.microsoft.com/office/drawing/2014/main" id="{AE3AC544-16AE-E748-8F83-3FF4371748D5}"/>
              </a:ext>
            </a:extLst>
          </p:cNvPr>
          <p:cNvSpPr txBox="1"/>
          <p:nvPr/>
        </p:nvSpPr>
        <p:spPr>
          <a:xfrm>
            <a:off x="16745609" y="40597059"/>
            <a:ext cx="2031325" cy="707886"/>
          </a:xfrm>
          <a:prstGeom prst="rect">
            <a:avLst/>
          </a:prstGeom>
          <a:noFill/>
        </p:spPr>
        <p:txBody>
          <a:bodyPr wrap="none" rtlCol="0">
            <a:spAutoFit/>
          </a:bodyPr>
          <a:lstStyle/>
          <a:p>
            <a:r>
              <a:rPr lang="tr-TR" sz="4000" b="1" dirty="0"/>
              <a:t>Base API</a:t>
            </a:r>
          </a:p>
        </p:txBody>
      </p:sp>
      <p:sp>
        <p:nvSpPr>
          <p:cNvPr id="74" name="Metin kutusu 73">
            <a:extLst>
              <a:ext uri="{FF2B5EF4-FFF2-40B4-BE49-F238E27FC236}">
                <a16:creationId xmlns:a16="http://schemas.microsoft.com/office/drawing/2014/main" id="{07CD0A00-AE9A-9C4E-8ECC-4DFF930182DB}"/>
              </a:ext>
            </a:extLst>
          </p:cNvPr>
          <p:cNvSpPr txBox="1"/>
          <p:nvPr/>
        </p:nvSpPr>
        <p:spPr>
          <a:xfrm>
            <a:off x="16745609" y="44831126"/>
            <a:ext cx="8548046" cy="707886"/>
          </a:xfrm>
          <a:prstGeom prst="rect">
            <a:avLst/>
          </a:prstGeom>
          <a:noFill/>
        </p:spPr>
        <p:txBody>
          <a:bodyPr wrap="none" rtlCol="0">
            <a:spAutoFit/>
          </a:bodyPr>
          <a:lstStyle/>
          <a:p>
            <a:r>
              <a:rPr lang="tr-TR" sz="4000" b="1" dirty="0" err="1"/>
              <a:t>Facial</a:t>
            </a:r>
            <a:r>
              <a:rPr lang="tr-TR" sz="4000" b="1" dirty="0"/>
              <a:t> </a:t>
            </a:r>
            <a:r>
              <a:rPr lang="tr-TR" sz="4000" b="1" dirty="0" err="1"/>
              <a:t>Emotion</a:t>
            </a:r>
            <a:r>
              <a:rPr lang="tr-TR" sz="4000" b="1" dirty="0"/>
              <a:t> </a:t>
            </a:r>
            <a:r>
              <a:rPr lang="tr-TR" sz="4000" b="1" dirty="0" err="1"/>
              <a:t>Recognition</a:t>
            </a:r>
            <a:r>
              <a:rPr lang="tr-TR" sz="4000" b="1" dirty="0"/>
              <a:t> API Service</a:t>
            </a:r>
          </a:p>
        </p:txBody>
      </p:sp>
    </p:spTree>
    <p:extLst>
      <p:ext uri="{BB962C8B-B14F-4D97-AF65-F5344CB8AC3E}">
        <p14:creationId xmlns:p14="http://schemas.microsoft.com/office/powerpoint/2010/main" val="479649366"/>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1286</TotalTime>
  <Words>1210</Words>
  <Application>Microsoft Macintosh PowerPoint</Application>
  <PresentationFormat>Özel</PresentationFormat>
  <Paragraphs>96</Paragraphs>
  <Slides>1</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vt:i4>
      </vt:variant>
    </vt:vector>
  </HeadingPairs>
  <TitlesOfParts>
    <vt:vector size="5" baseType="lpstr">
      <vt:lpstr>Arial</vt:lpstr>
      <vt:lpstr>Calibri</vt:lpstr>
      <vt:lpstr>Calibri Light</vt:lpstr>
      <vt:lpstr>Office Teması</vt:lpstr>
      <vt:lpstr> SUMMARY Muce is a mobile application that suggests music to users by predicting facial emotions using convolutional neural network(CNN) from their images.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Oruç Raif Önvural</dc:creator>
  <cp:lastModifiedBy>ALİ  KEMALÇELENK</cp:lastModifiedBy>
  <cp:revision>58</cp:revision>
  <dcterms:created xsi:type="dcterms:W3CDTF">2021-04-16T10:58:52Z</dcterms:created>
  <dcterms:modified xsi:type="dcterms:W3CDTF">2021-06-14T18:07:34Z</dcterms:modified>
</cp:coreProperties>
</file>