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51206400" cy="512064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28"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061" autoAdjust="0"/>
    <p:restoredTop sz="94660"/>
  </p:normalViewPr>
  <p:slideViewPr>
    <p:cSldViewPr snapToGrid="0" showGuides="1">
      <p:cViewPr>
        <p:scale>
          <a:sx n="10" d="100"/>
          <a:sy n="10" d="100"/>
        </p:scale>
        <p:origin x="3810" y="1044"/>
      </p:cViewPr>
      <p:guideLst>
        <p:guide orient="horz" pos="16128"/>
        <p:guide pos="16128"/>
      </p:guideLst>
    </p:cSldViewPr>
  </p:slideViewPr>
  <p:notesTextViewPr>
    <p:cViewPr>
      <p:scale>
        <a:sx n="1" d="1"/>
        <a:sy n="1" d="1"/>
      </p:scale>
      <p:origin x="0" y="0"/>
    </p:cViewPr>
  </p:notesTextViewPr>
  <p:gridSpacing cx="180000" cy="1800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8380311"/>
            <a:ext cx="43525440" cy="17827413"/>
          </a:xfrm>
        </p:spPr>
        <p:txBody>
          <a:bodyPr anchor="b"/>
          <a:lstStyle>
            <a:lvl1pPr algn="ctr">
              <a:defRPr sz="33600"/>
            </a:lvl1pPr>
          </a:lstStyle>
          <a:p>
            <a:r>
              <a:rPr lang="tr-TR"/>
              <a:t>Asıl başlık stili için tıklatın</a:t>
            </a:r>
            <a:endParaRPr lang="en-US" dirty="0"/>
          </a:p>
        </p:txBody>
      </p:sp>
      <p:sp>
        <p:nvSpPr>
          <p:cNvPr id="3" name="Subtitle 2"/>
          <p:cNvSpPr>
            <a:spLocks noGrp="1"/>
          </p:cNvSpPr>
          <p:nvPr>
            <p:ph type="subTitle" idx="1"/>
          </p:nvPr>
        </p:nvSpPr>
        <p:spPr>
          <a:xfrm>
            <a:off x="6400800" y="26895217"/>
            <a:ext cx="38404800" cy="12363023"/>
          </a:xfrm>
        </p:spPr>
        <p:txBody>
          <a:bodyPr/>
          <a:lstStyle>
            <a:lvl1pPr marL="0" indent="0" algn="ctr">
              <a:buNone/>
              <a:defRPr sz="13440"/>
            </a:lvl1pPr>
            <a:lvl2pPr marL="2560320" indent="0" algn="ctr">
              <a:buNone/>
              <a:defRPr sz="11200"/>
            </a:lvl2pPr>
            <a:lvl3pPr marL="5120640" indent="0" algn="ctr">
              <a:buNone/>
              <a:defRPr sz="10080"/>
            </a:lvl3pPr>
            <a:lvl4pPr marL="7680960" indent="0" algn="ctr">
              <a:buNone/>
              <a:defRPr sz="8960"/>
            </a:lvl4pPr>
            <a:lvl5pPr marL="10241280" indent="0" algn="ctr">
              <a:buNone/>
              <a:defRPr sz="8960"/>
            </a:lvl5pPr>
            <a:lvl6pPr marL="12801600" indent="0" algn="ctr">
              <a:buNone/>
              <a:defRPr sz="8960"/>
            </a:lvl6pPr>
            <a:lvl7pPr marL="15361920" indent="0" algn="ctr">
              <a:buNone/>
              <a:defRPr sz="8960"/>
            </a:lvl7pPr>
            <a:lvl8pPr marL="17922240" indent="0" algn="ctr">
              <a:buNone/>
              <a:defRPr sz="8960"/>
            </a:lvl8pPr>
            <a:lvl9pPr marL="20482560" indent="0" algn="ctr">
              <a:buNone/>
              <a:defRPr sz="896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8866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26754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2726267"/>
            <a:ext cx="11041380" cy="43395057"/>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3520443" y="2726267"/>
            <a:ext cx="32484060" cy="4339505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6093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40111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3493773" y="12766055"/>
            <a:ext cx="44165520" cy="21300436"/>
          </a:xfrm>
        </p:spPr>
        <p:txBody>
          <a:bodyPr anchor="b"/>
          <a:lstStyle>
            <a:lvl1pPr>
              <a:defRPr sz="33600"/>
            </a:lvl1pPr>
          </a:lstStyle>
          <a:p>
            <a:r>
              <a:rPr lang="tr-TR"/>
              <a:t>Asıl başlık stili için tıklatın</a:t>
            </a:r>
            <a:endParaRPr lang="en-US" dirty="0"/>
          </a:p>
        </p:txBody>
      </p:sp>
      <p:sp>
        <p:nvSpPr>
          <p:cNvPr id="3" name="Text Placeholder 2"/>
          <p:cNvSpPr>
            <a:spLocks noGrp="1"/>
          </p:cNvSpPr>
          <p:nvPr>
            <p:ph type="body" idx="1"/>
          </p:nvPr>
        </p:nvSpPr>
        <p:spPr>
          <a:xfrm>
            <a:off x="3493773" y="34268002"/>
            <a:ext cx="44165520" cy="11201396"/>
          </a:xfrm>
        </p:spPr>
        <p:txBody>
          <a:bodyPr/>
          <a:lstStyle>
            <a:lvl1pPr marL="0" indent="0">
              <a:buNone/>
              <a:defRPr sz="13440">
                <a:solidFill>
                  <a:schemeClr val="tx1"/>
                </a:solidFill>
              </a:defRPr>
            </a:lvl1pPr>
            <a:lvl2pPr marL="2560320" indent="0">
              <a:buNone/>
              <a:defRPr sz="11200">
                <a:solidFill>
                  <a:schemeClr val="tx1">
                    <a:tint val="75000"/>
                  </a:schemeClr>
                </a:solidFill>
              </a:defRPr>
            </a:lvl2pPr>
            <a:lvl3pPr marL="5120640" indent="0">
              <a:buNone/>
              <a:defRPr sz="10080">
                <a:solidFill>
                  <a:schemeClr val="tx1">
                    <a:tint val="75000"/>
                  </a:schemeClr>
                </a:solidFill>
              </a:defRPr>
            </a:lvl3pPr>
            <a:lvl4pPr marL="7680960" indent="0">
              <a:buNone/>
              <a:defRPr sz="8960">
                <a:solidFill>
                  <a:schemeClr val="tx1">
                    <a:tint val="75000"/>
                  </a:schemeClr>
                </a:solidFill>
              </a:defRPr>
            </a:lvl4pPr>
            <a:lvl5pPr marL="10241280" indent="0">
              <a:buNone/>
              <a:defRPr sz="8960">
                <a:solidFill>
                  <a:schemeClr val="tx1">
                    <a:tint val="75000"/>
                  </a:schemeClr>
                </a:solidFill>
              </a:defRPr>
            </a:lvl5pPr>
            <a:lvl6pPr marL="12801600" indent="0">
              <a:buNone/>
              <a:defRPr sz="8960">
                <a:solidFill>
                  <a:schemeClr val="tx1">
                    <a:tint val="75000"/>
                  </a:schemeClr>
                </a:solidFill>
              </a:defRPr>
            </a:lvl6pPr>
            <a:lvl7pPr marL="15361920" indent="0">
              <a:buNone/>
              <a:defRPr sz="8960">
                <a:solidFill>
                  <a:schemeClr val="tx1">
                    <a:tint val="75000"/>
                  </a:schemeClr>
                </a:solidFill>
              </a:defRPr>
            </a:lvl7pPr>
            <a:lvl8pPr marL="17922240" indent="0">
              <a:buNone/>
              <a:defRPr sz="8960">
                <a:solidFill>
                  <a:schemeClr val="tx1">
                    <a:tint val="75000"/>
                  </a:schemeClr>
                </a:solidFill>
              </a:defRPr>
            </a:lvl8pPr>
            <a:lvl9pPr marL="20482560" indent="0">
              <a:buNone/>
              <a:defRPr sz="896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02B7C35-BD45-4009-8414-B331CA31B834}" type="datetimeFigureOut">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261535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3520440" y="13631334"/>
            <a:ext cx="21762720" cy="324899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25923240" y="13631334"/>
            <a:ext cx="21762720" cy="324899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02B7C35-BD45-4009-8414-B331CA31B834}" type="datetimeFigureOut">
              <a:rPr lang="en-US" smtClean="0"/>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43317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3527110" y="2726278"/>
            <a:ext cx="44165520" cy="989753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3527115" y="12552684"/>
            <a:ext cx="21662704" cy="6151876"/>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tr-TR"/>
              <a:t>Asıl metin stillerini düzenle</a:t>
            </a:r>
          </a:p>
        </p:txBody>
      </p:sp>
      <p:sp>
        <p:nvSpPr>
          <p:cNvPr id="4" name="Content Placeholder 3"/>
          <p:cNvSpPr>
            <a:spLocks noGrp="1"/>
          </p:cNvSpPr>
          <p:nvPr>
            <p:ph sz="half" idx="2"/>
          </p:nvPr>
        </p:nvSpPr>
        <p:spPr>
          <a:xfrm>
            <a:off x="3527115" y="18704560"/>
            <a:ext cx="21662704" cy="275115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25923243" y="12552684"/>
            <a:ext cx="21769390" cy="6151876"/>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tr-TR"/>
              <a:t>Asıl metin stillerini düzenle</a:t>
            </a:r>
          </a:p>
        </p:txBody>
      </p:sp>
      <p:sp>
        <p:nvSpPr>
          <p:cNvPr id="6" name="Content Placeholder 5"/>
          <p:cNvSpPr>
            <a:spLocks noGrp="1"/>
          </p:cNvSpPr>
          <p:nvPr>
            <p:ph sz="quarter" idx="4"/>
          </p:nvPr>
        </p:nvSpPr>
        <p:spPr>
          <a:xfrm>
            <a:off x="25923243" y="18704560"/>
            <a:ext cx="21769390" cy="275115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02B7C35-BD45-4009-8414-B331CA31B834}" type="datetimeFigureOut">
              <a:rPr lang="en-US" smtClean="0"/>
              <a:t>6/20/2021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247396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002B7C35-BD45-4009-8414-B331CA31B834}" type="datetimeFigureOut">
              <a:rPr lang="en-US" smtClean="0"/>
              <a:t>6/20/2021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260983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B7C35-BD45-4009-8414-B331CA31B834}" type="datetimeFigureOut">
              <a:rPr lang="en-US" smtClean="0"/>
              <a:t>6/20/2021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34854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527110" y="3413760"/>
            <a:ext cx="16515397" cy="11948160"/>
          </a:xfrm>
        </p:spPr>
        <p:txBody>
          <a:bodyPr anchor="b"/>
          <a:lstStyle>
            <a:lvl1pPr>
              <a:defRPr sz="17920"/>
            </a:lvl1pPr>
          </a:lstStyle>
          <a:p>
            <a:r>
              <a:rPr lang="tr-TR"/>
              <a:t>Asıl başlık stili için tıklatın</a:t>
            </a:r>
            <a:endParaRPr lang="en-US" dirty="0"/>
          </a:p>
        </p:txBody>
      </p:sp>
      <p:sp>
        <p:nvSpPr>
          <p:cNvPr id="3" name="Content Placeholder 2"/>
          <p:cNvSpPr>
            <a:spLocks noGrp="1"/>
          </p:cNvSpPr>
          <p:nvPr>
            <p:ph idx="1"/>
          </p:nvPr>
        </p:nvSpPr>
        <p:spPr>
          <a:xfrm>
            <a:off x="21769390" y="7372785"/>
            <a:ext cx="25923240" cy="36389733"/>
          </a:xfrm>
        </p:spPr>
        <p:txBody>
          <a:bodyPr/>
          <a:lstStyle>
            <a:lvl1pPr>
              <a:defRPr sz="17920"/>
            </a:lvl1pPr>
            <a:lvl2pPr>
              <a:defRPr sz="15680"/>
            </a:lvl2pPr>
            <a:lvl3pPr>
              <a:defRPr sz="13440"/>
            </a:lvl3pPr>
            <a:lvl4pPr>
              <a:defRPr sz="11200"/>
            </a:lvl4pPr>
            <a:lvl5pPr>
              <a:defRPr sz="11200"/>
            </a:lvl5pPr>
            <a:lvl6pPr>
              <a:defRPr sz="11200"/>
            </a:lvl6pPr>
            <a:lvl7pPr>
              <a:defRPr sz="11200"/>
            </a:lvl7pPr>
            <a:lvl8pPr>
              <a:defRPr sz="11200"/>
            </a:lvl8pPr>
            <a:lvl9pPr>
              <a:defRPr sz="1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527110" y="15361920"/>
            <a:ext cx="16515397" cy="28459857"/>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tr-TR"/>
              <a:t>Asıl metin stillerini düzenle</a:t>
            </a:r>
          </a:p>
        </p:txBody>
      </p:sp>
      <p:sp>
        <p:nvSpPr>
          <p:cNvPr id="5" name="Date Placeholder 4"/>
          <p:cNvSpPr>
            <a:spLocks noGrp="1"/>
          </p:cNvSpPr>
          <p:nvPr>
            <p:ph type="dt" sz="half" idx="10"/>
          </p:nvPr>
        </p:nvSpPr>
        <p:spPr/>
        <p:txBody>
          <a:bodyPr/>
          <a:lstStyle/>
          <a:p>
            <a:fld id="{002B7C35-BD45-4009-8414-B331CA31B834}" type="datetimeFigureOut">
              <a:rPr lang="en-US" smtClean="0"/>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93713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527110" y="3413760"/>
            <a:ext cx="16515397" cy="11948160"/>
          </a:xfrm>
        </p:spPr>
        <p:txBody>
          <a:bodyPr anchor="b"/>
          <a:lstStyle>
            <a:lvl1pPr>
              <a:defRPr sz="1792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1769390" y="7372785"/>
            <a:ext cx="25923240" cy="36389733"/>
          </a:xfrm>
        </p:spPr>
        <p:txBody>
          <a:bodyPr anchor="t"/>
          <a:lstStyle>
            <a:lvl1pPr marL="0" indent="0">
              <a:buNone/>
              <a:defRPr sz="17920"/>
            </a:lvl1pPr>
            <a:lvl2pPr marL="2560320" indent="0">
              <a:buNone/>
              <a:defRPr sz="15680"/>
            </a:lvl2pPr>
            <a:lvl3pPr marL="5120640" indent="0">
              <a:buNone/>
              <a:defRPr sz="1344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r>
              <a:rPr lang="tr-TR"/>
              <a:t>Resim eklemek için simgeyi tıklatın</a:t>
            </a:r>
            <a:endParaRPr lang="en-US" dirty="0"/>
          </a:p>
        </p:txBody>
      </p:sp>
      <p:sp>
        <p:nvSpPr>
          <p:cNvPr id="4" name="Text Placeholder 3"/>
          <p:cNvSpPr>
            <a:spLocks noGrp="1"/>
          </p:cNvSpPr>
          <p:nvPr>
            <p:ph type="body" sz="half" idx="2"/>
          </p:nvPr>
        </p:nvSpPr>
        <p:spPr>
          <a:xfrm>
            <a:off x="3527110" y="15361920"/>
            <a:ext cx="16515397" cy="28459857"/>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tr-TR"/>
              <a:t>Asıl metin stillerini düzenle</a:t>
            </a:r>
          </a:p>
        </p:txBody>
      </p:sp>
      <p:sp>
        <p:nvSpPr>
          <p:cNvPr id="5" name="Date Placeholder 4"/>
          <p:cNvSpPr>
            <a:spLocks noGrp="1"/>
          </p:cNvSpPr>
          <p:nvPr>
            <p:ph type="dt" sz="half" idx="10"/>
          </p:nvPr>
        </p:nvSpPr>
        <p:spPr/>
        <p:txBody>
          <a:bodyPr/>
          <a:lstStyle/>
          <a:p>
            <a:fld id="{002B7C35-BD45-4009-8414-B331CA31B834}" type="datetimeFigureOut">
              <a:rPr lang="en-US" smtClean="0"/>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67476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726278"/>
            <a:ext cx="44165520" cy="9897537"/>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3520440" y="13631334"/>
            <a:ext cx="44165520" cy="3248999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3520440" y="47460758"/>
            <a:ext cx="11521440" cy="2726267"/>
          </a:xfrm>
          <a:prstGeom prst="rect">
            <a:avLst/>
          </a:prstGeom>
        </p:spPr>
        <p:txBody>
          <a:bodyPr vert="horz" lIns="91440" tIns="45720" rIns="91440" bIns="45720" rtlCol="0" anchor="ctr"/>
          <a:lstStyle>
            <a:lvl1pPr algn="l">
              <a:defRPr sz="6720">
                <a:solidFill>
                  <a:schemeClr val="tx1">
                    <a:tint val="75000"/>
                  </a:schemeClr>
                </a:solidFill>
              </a:defRPr>
            </a:lvl1pPr>
          </a:lstStyle>
          <a:p>
            <a:fld id="{002B7C35-BD45-4009-8414-B331CA31B834}" type="datetimeFigureOut">
              <a:rPr lang="en-US" smtClean="0"/>
              <a:t>6/20/2021</a:t>
            </a:fld>
            <a:endParaRPr lang="en-US"/>
          </a:p>
        </p:txBody>
      </p:sp>
      <p:sp>
        <p:nvSpPr>
          <p:cNvPr id="5" name="Footer Placeholder 4"/>
          <p:cNvSpPr>
            <a:spLocks noGrp="1"/>
          </p:cNvSpPr>
          <p:nvPr>
            <p:ph type="ftr" sz="quarter" idx="3"/>
          </p:nvPr>
        </p:nvSpPr>
        <p:spPr>
          <a:xfrm>
            <a:off x="16962120" y="47460758"/>
            <a:ext cx="17282160" cy="2726267"/>
          </a:xfrm>
          <a:prstGeom prst="rect">
            <a:avLst/>
          </a:prstGeom>
        </p:spPr>
        <p:txBody>
          <a:bodyPr vert="horz" lIns="91440" tIns="45720" rIns="91440" bIns="45720" rtlCol="0" anchor="ctr"/>
          <a:lstStyle>
            <a:lvl1pPr algn="ctr">
              <a:defRPr sz="67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47460758"/>
            <a:ext cx="11521440" cy="2726267"/>
          </a:xfrm>
          <a:prstGeom prst="rect">
            <a:avLst/>
          </a:prstGeom>
        </p:spPr>
        <p:txBody>
          <a:bodyPr vert="horz" lIns="91440" tIns="45720" rIns="91440" bIns="45720" rtlCol="0" anchor="ctr"/>
          <a:lstStyle>
            <a:lvl1pPr algn="r">
              <a:defRPr sz="6720">
                <a:solidFill>
                  <a:schemeClr val="tx1">
                    <a:tint val="75000"/>
                  </a:schemeClr>
                </a:solidFill>
              </a:defRPr>
            </a:lvl1pPr>
          </a:lstStyle>
          <a:p>
            <a:fld id="{45656D91-BD74-46A6-B6EF-84F494F3BF7D}" type="slidenum">
              <a:rPr lang="en-US" smtClean="0"/>
              <a:t>‹#›</a:t>
            </a:fld>
            <a:endParaRPr lang="en-US"/>
          </a:p>
        </p:txBody>
      </p:sp>
    </p:spTree>
    <p:extLst>
      <p:ext uri="{BB962C8B-B14F-4D97-AF65-F5344CB8AC3E}">
        <p14:creationId xmlns:p14="http://schemas.microsoft.com/office/powerpoint/2010/main" val="458033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20640" rtl="0" eaLnBrk="1" latinLnBrk="0" hangingPunct="1">
        <a:lnSpc>
          <a:spcPct val="90000"/>
        </a:lnSpc>
        <a:spcBef>
          <a:spcPct val="0"/>
        </a:spcBef>
        <a:buNone/>
        <a:defRPr sz="24640" kern="1200">
          <a:solidFill>
            <a:schemeClr val="tx1"/>
          </a:solidFill>
          <a:latin typeface="+mj-lt"/>
          <a:ea typeface="+mj-ea"/>
          <a:cs typeface="+mj-cs"/>
        </a:defRPr>
      </a:lvl1pPr>
    </p:titleStyle>
    <p:body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p:bodyStyle>
    <p:otherStyle>
      <a:defPPr>
        <a:defRPr lang="en-US"/>
      </a:defPPr>
      <a:lvl1pPr marL="0" algn="l" defTabSz="5120640" rtl="0" eaLnBrk="1" latinLnBrk="0" hangingPunct="1">
        <a:defRPr sz="10080" kern="1200">
          <a:solidFill>
            <a:schemeClr val="tx1"/>
          </a:solidFill>
          <a:latin typeface="+mn-lt"/>
          <a:ea typeface="+mn-ea"/>
          <a:cs typeface="+mn-cs"/>
        </a:defRPr>
      </a:lvl1pPr>
      <a:lvl2pPr marL="2560320" algn="l" defTabSz="5120640" rtl="0" eaLnBrk="1" latinLnBrk="0" hangingPunct="1">
        <a:defRPr sz="10080" kern="1200">
          <a:solidFill>
            <a:schemeClr val="tx1"/>
          </a:solidFill>
          <a:latin typeface="+mn-lt"/>
          <a:ea typeface="+mn-ea"/>
          <a:cs typeface="+mn-cs"/>
        </a:defRPr>
      </a:lvl2pPr>
      <a:lvl3pPr marL="5120640" algn="l" defTabSz="5120640" rtl="0" eaLnBrk="1" latinLnBrk="0" hangingPunct="1">
        <a:defRPr sz="10080" kern="1200">
          <a:solidFill>
            <a:schemeClr val="tx1"/>
          </a:solidFill>
          <a:latin typeface="+mn-lt"/>
          <a:ea typeface="+mn-ea"/>
          <a:cs typeface="+mn-cs"/>
        </a:defRPr>
      </a:lvl3pPr>
      <a:lvl4pPr marL="7680960" algn="l" defTabSz="5120640" rtl="0" eaLnBrk="1" latinLnBrk="0" hangingPunct="1">
        <a:defRPr sz="10080" kern="1200">
          <a:solidFill>
            <a:schemeClr val="tx1"/>
          </a:solidFill>
          <a:latin typeface="+mn-lt"/>
          <a:ea typeface="+mn-ea"/>
          <a:cs typeface="+mn-cs"/>
        </a:defRPr>
      </a:lvl4pPr>
      <a:lvl5pPr marL="10241280" algn="l" defTabSz="5120640" rtl="0" eaLnBrk="1" latinLnBrk="0" hangingPunct="1">
        <a:defRPr sz="10080" kern="1200">
          <a:solidFill>
            <a:schemeClr val="tx1"/>
          </a:solidFill>
          <a:latin typeface="+mn-lt"/>
          <a:ea typeface="+mn-ea"/>
          <a:cs typeface="+mn-cs"/>
        </a:defRPr>
      </a:lvl5pPr>
      <a:lvl6pPr marL="12801600" algn="l" defTabSz="5120640" rtl="0" eaLnBrk="1" latinLnBrk="0" hangingPunct="1">
        <a:defRPr sz="10080" kern="1200">
          <a:solidFill>
            <a:schemeClr val="tx1"/>
          </a:solidFill>
          <a:latin typeface="+mn-lt"/>
          <a:ea typeface="+mn-ea"/>
          <a:cs typeface="+mn-cs"/>
        </a:defRPr>
      </a:lvl6pPr>
      <a:lvl7pPr marL="15361920" algn="l" defTabSz="5120640" rtl="0" eaLnBrk="1" latinLnBrk="0" hangingPunct="1">
        <a:defRPr sz="10080" kern="1200">
          <a:solidFill>
            <a:schemeClr val="tx1"/>
          </a:solidFill>
          <a:latin typeface="+mn-lt"/>
          <a:ea typeface="+mn-ea"/>
          <a:cs typeface="+mn-cs"/>
        </a:defRPr>
      </a:lvl7pPr>
      <a:lvl8pPr marL="17922240" algn="l" defTabSz="5120640" rtl="0" eaLnBrk="1" latinLnBrk="0" hangingPunct="1">
        <a:defRPr sz="10080" kern="1200">
          <a:solidFill>
            <a:schemeClr val="tx1"/>
          </a:solidFill>
          <a:latin typeface="+mn-lt"/>
          <a:ea typeface="+mn-ea"/>
          <a:cs typeface="+mn-cs"/>
        </a:defRPr>
      </a:lvl8pPr>
      <a:lvl9pPr marL="20482560" algn="l" defTabSz="5120640" rtl="0" eaLnBrk="1" latinLnBrk="0" hangingPunct="1">
        <a:defRPr sz="10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60880" y="5334000"/>
            <a:ext cx="8808720" cy="5486400"/>
          </a:xfrm>
        </p:spPr>
        <p:txBody>
          <a:bodyPr>
            <a:normAutofit/>
          </a:bodyPr>
          <a:lstStyle/>
          <a:p>
            <a:pPr algn="just"/>
            <a:r>
              <a:rPr lang="tr-TR" sz="4800" dirty="0" err="1">
                <a:effectLst/>
                <a:latin typeface="Arial" panose="020B0604020202020204" pitchFamily="34" charset="0"/>
                <a:ea typeface="Times New Roman" panose="02020603050405020304" pitchFamily="18" charset="0"/>
              </a:rPr>
              <a:t>This</a:t>
            </a:r>
            <a:r>
              <a:rPr lang="tr-TR" sz="4800" dirty="0">
                <a:effectLst/>
                <a:latin typeface="Arial" panose="020B0604020202020204" pitchFamily="34" charset="0"/>
                <a:ea typeface="Times New Roman" panose="02020603050405020304" pitchFamily="18" charset="0"/>
              </a:rPr>
              <a:t> is a </a:t>
            </a:r>
            <a:r>
              <a:rPr lang="tr-TR" sz="4800" dirty="0" err="1">
                <a:effectLst/>
                <a:latin typeface="Arial" panose="020B0604020202020204" pitchFamily="34" charset="0"/>
                <a:ea typeface="Times New Roman" panose="02020603050405020304" pitchFamily="18" charset="0"/>
              </a:rPr>
              <a:t>project</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which</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helps</a:t>
            </a:r>
            <a:r>
              <a:rPr lang="tr-TR" sz="4800" dirty="0">
                <a:effectLst/>
                <a:latin typeface="Arial" panose="020B0604020202020204" pitchFamily="34" charset="0"/>
                <a:ea typeface="Times New Roman" panose="02020603050405020304" pitchFamily="18" charset="0"/>
              </a:rPr>
              <a:t> a </a:t>
            </a:r>
            <a:r>
              <a:rPr lang="tr-TR" sz="4800" dirty="0" err="1">
                <a:effectLst/>
                <a:latin typeface="Arial" panose="020B0604020202020204" pitchFamily="34" charset="0"/>
                <a:ea typeface="Times New Roman" panose="02020603050405020304" pitchFamily="18" charset="0"/>
              </a:rPr>
              <a:t>person</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to</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collect</a:t>
            </a:r>
            <a:r>
              <a:rPr lang="tr-TR" sz="4800" dirty="0">
                <a:effectLst/>
                <a:latin typeface="Arial" panose="020B0604020202020204" pitchFamily="34" charset="0"/>
                <a:ea typeface="Times New Roman" panose="02020603050405020304" pitchFamily="18" charset="0"/>
              </a:rPr>
              <a:t> online </a:t>
            </a:r>
            <a:r>
              <a:rPr lang="tr-TR" sz="4800" dirty="0" err="1">
                <a:effectLst/>
                <a:latin typeface="Arial" panose="020B0604020202020204" pitchFamily="34" charset="0"/>
                <a:ea typeface="Times New Roman" panose="02020603050405020304" pitchFamily="18" charset="0"/>
              </a:rPr>
              <a:t>informations</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to</a:t>
            </a:r>
            <a:r>
              <a:rPr lang="tr-TR" sz="4800" dirty="0">
                <a:effectLst/>
                <a:latin typeface="Arial" panose="020B0604020202020204" pitchFamily="34" charset="0"/>
                <a:ea typeface="Times New Roman" panose="02020603050405020304" pitchFamily="18" charset="0"/>
              </a:rPr>
              <a:t> a </a:t>
            </a:r>
            <a:r>
              <a:rPr lang="tr-TR" sz="4800" dirty="0" err="1">
                <a:effectLst/>
                <a:latin typeface="Arial" panose="020B0604020202020204" pitchFamily="34" charset="0"/>
                <a:ea typeface="Times New Roman" panose="02020603050405020304" pitchFamily="18" charset="0"/>
              </a:rPr>
              <a:t>dashboard</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which</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list</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these</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informations</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usefully</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to</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see</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them</a:t>
            </a:r>
            <a:r>
              <a:rPr lang="tr-TR" sz="4800" dirty="0">
                <a:effectLst/>
                <a:latin typeface="Arial" panose="020B0604020202020204" pitchFamily="34" charset="0"/>
                <a:ea typeface="Times New Roman" panose="02020603050405020304" pitchFamily="18" charset="0"/>
              </a:rPr>
              <a:t> in a </a:t>
            </a:r>
            <a:r>
              <a:rPr lang="tr-TR" sz="4800" dirty="0" err="1">
                <a:effectLst/>
                <a:latin typeface="Arial" panose="020B0604020202020204" pitchFamily="34" charset="0"/>
                <a:ea typeface="Times New Roman" panose="02020603050405020304" pitchFamily="18" charset="0"/>
              </a:rPr>
              <a:t>much</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more</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quickly</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and</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efficent</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way</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than</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check</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these</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informations</a:t>
            </a:r>
            <a:r>
              <a:rPr lang="tr-TR" sz="4800" dirty="0">
                <a:effectLst/>
                <a:latin typeface="Arial" panose="020B0604020202020204" pitchFamily="34" charset="0"/>
                <a:ea typeface="Times New Roman" panose="02020603050405020304" pitchFamily="18" charset="0"/>
              </a:rPr>
              <a:t> </a:t>
            </a:r>
            <a:r>
              <a:rPr lang="tr-TR" sz="4800" dirty="0" err="1">
                <a:effectLst/>
                <a:latin typeface="Arial" panose="020B0604020202020204" pitchFamily="34" charset="0"/>
                <a:ea typeface="Times New Roman" panose="02020603050405020304" pitchFamily="18" charset="0"/>
              </a:rPr>
              <a:t>separetely</a:t>
            </a:r>
            <a:r>
              <a:rPr lang="tr-TR" sz="4800" dirty="0">
                <a:effectLst/>
                <a:latin typeface="Arial" panose="020B0604020202020204" pitchFamily="34" charset="0"/>
                <a:ea typeface="Times New Roman" panose="02020603050405020304" pitchFamily="18" charset="0"/>
              </a:rPr>
              <a:t>.</a:t>
            </a:r>
            <a:endParaRPr lang="en-US" sz="4800" dirty="0"/>
          </a:p>
        </p:txBody>
      </p:sp>
      <p:sp>
        <p:nvSpPr>
          <p:cNvPr id="4" name="Metin kutusu 3"/>
          <p:cNvSpPr txBox="1"/>
          <p:nvPr/>
        </p:nvSpPr>
        <p:spPr>
          <a:xfrm>
            <a:off x="21169439" y="833120"/>
            <a:ext cx="8850564" cy="3293209"/>
          </a:xfrm>
          <a:prstGeom prst="rect">
            <a:avLst/>
          </a:prstGeom>
          <a:noFill/>
        </p:spPr>
        <p:txBody>
          <a:bodyPr wrap="none" rtlCol="0">
            <a:spAutoFit/>
          </a:bodyPr>
          <a:lstStyle/>
          <a:p>
            <a:pPr algn="ctr"/>
            <a:r>
              <a:rPr lang="tr-TR" sz="8000" dirty="0"/>
              <a:t>Daily </a:t>
            </a:r>
            <a:r>
              <a:rPr lang="tr-TR" sz="8000" dirty="0" err="1"/>
              <a:t>Info</a:t>
            </a:r>
            <a:r>
              <a:rPr lang="tr-TR" sz="8000" dirty="0"/>
              <a:t> Dashboard</a:t>
            </a:r>
          </a:p>
          <a:p>
            <a:pPr algn="ctr"/>
            <a:endParaRPr lang="tr-TR" sz="8000" dirty="0"/>
          </a:p>
          <a:p>
            <a:pPr algn="ctr"/>
            <a:r>
              <a:rPr lang="tr-TR" sz="4800" dirty="0"/>
              <a:t>Deha Can Akgöz</a:t>
            </a:r>
            <a:r>
              <a:rPr lang="tr-TR" sz="4000" dirty="0"/>
              <a:t> </a:t>
            </a:r>
            <a:endParaRPr lang="en-US" sz="4000" dirty="0"/>
          </a:p>
        </p:txBody>
      </p:sp>
      <p:sp>
        <p:nvSpPr>
          <p:cNvPr id="5" name="Dikdörtgen 4"/>
          <p:cNvSpPr/>
          <p:nvPr/>
        </p:nvSpPr>
        <p:spPr>
          <a:xfrm>
            <a:off x="1930400" y="5181600"/>
            <a:ext cx="8890000" cy="56896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nvan 1"/>
          <p:cNvSpPr txBox="1">
            <a:spLocks/>
          </p:cNvSpPr>
          <p:nvPr/>
        </p:nvSpPr>
        <p:spPr>
          <a:xfrm>
            <a:off x="2239297" y="11544300"/>
            <a:ext cx="8696960" cy="6477000"/>
          </a:xfrm>
          <a:prstGeom prst="rect">
            <a:avLst/>
          </a:prstGeom>
        </p:spPr>
        <p:txBody>
          <a:bodyPr vert="horz" lIns="91440" tIns="45720" rIns="91440" bIns="45720" rtlCol="0" anchor="b">
            <a:no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pPr algn="just">
              <a:lnSpc>
                <a:spcPct val="150000"/>
              </a:lnSpc>
            </a:pPr>
            <a:r>
              <a:rPr lang="tr-TR" sz="4000" dirty="0" err="1">
                <a:latin typeface="Arial" panose="020B0604020202020204" pitchFamily="34" charset="0"/>
              </a:rPr>
              <a:t>Purpose</a:t>
            </a:r>
            <a:r>
              <a:rPr lang="tr-TR" sz="4000" dirty="0">
                <a:latin typeface="Arial" panose="020B0604020202020204" pitchFamily="34" charset="0"/>
              </a:rPr>
              <a:t> of </a:t>
            </a:r>
            <a:r>
              <a:rPr lang="tr-TR" sz="4000" dirty="0" err="1">
                <a:latin typeface="Arial" panose="020B0604020202020204" pitchFamily="34" charset="0"/>
              </a:rPr>
              <a:t>the</a:t>
            </a:r>
            <a:r>
              <a:rPr lang="tr-TR" sz="4000" dirty="0">
                <a:latin typeface="Arial" panose="020B0604020202020204" pitchFamily="34" charset="0"/>
              </a:rPr>
              <a:t> </a:t>
            </a:r>
            <a:r>
              <a:rPr lang="tr-TR" sz="4000" dirty="0" err="1">
                <a:latin typeface="Arial" panose="020B0604020202020204" pitchFamily="34" charset="0"/>
              </a:rPr>
              <a:t>project</a:t>
            </a:r>
            <a:r>
              <a:rPr lang="tr-TR" sz="4000" dirty="0">
                <a:latin typeface="Arial" panose="020B0604020202020204" pitchFamily="34" charset="0"/>
              </a:rPr>
              <a:t> is </a:t>
            </a:r>
            <a:r>
              <a:rPr lang="tr-TR" sz="4000" dirty="0" err="1">
                <a:latin typeface="Arial" panose="020B0604020202020204" pitchFamily="34" charset="0"/>
              </a:rPr>
              <a:t>making</a:t>
            </a:r>
            <a:r>
              <a:rPr lang="tr-TR" sz="4000" dirty="0">
                <a:latin typeface="Arial" panose="020B0604020202020204" pitchFamily="34" charset="0"/>
              </a:rPr>
              <a:t> a </a:t>
            </a:r>
            <a:r>
              <a:rPr lang="tr-TR" sz="4000" dirty="0" err="1">
                <a:latin typeface="Arial" panose="020B0604020202020204" pitchFamily="34" charset="0"/>
              </a:rPr>
              <a:t>device</a:t>
            </a:r>
            <a:r>
              <a:rPr lang="tr-TR" sz="4000" dirty="0">
                <a:latin typeface="Arial" panose="020B0604020202020204" pitchFamily="34" charset="0"/>
              </a:rPr>
              <a:t> </a:t>
            </a:r>
            <a:r>
              <a:rPr lang="tr-TR" sz="4000" dirty="0" err="1">
                <a:latin typeface="Arial" panose="020B0604020202020204" pitchFamily="34" charset="0"/>
              </a:rPr>
              <a:t>which</a:t>
            </a:r>
            <a:r>
              <a:rPr lang="tr-TR" sz="4000" dirty="0">
                <a:latin typeface="Arial" panose="020B0604020202020204" pitchFamily="34" charset="0"/>
              </a:rPr>
              <a:t> </a:t>
            </a:r>
            <a:r>
              <a:rPr lang="tr-TR" sz="4000" dirty="0" err="1">
                <a:latin typeface="Arial" panose="020B0604020202020204" pitchFamily="34" charset="0"/>
              </a:rPr>
              <a:t>capable</a:t>
            </a:r>
            <a:r>
              <a:rPr lang="tr-TR" sz="4000" dirty="0">
                <a:latin typeface="Arial" panose="020B0604020202020204" pitchFamily="34" charset="0"/>
              </a:rPr>
              <a:t> of </a:t>
            </a:r>
            <a:r>
              <a:rPr lang="tr-TR" sz="4000" dirty="0" err="1">
                <a:latin typeface="Arial" panose="020B0604020202020204" pitchFamily="34" charset="0"/>
              </a:rPr>
              <a:t>gathering</a:t>
            </a:r>
            <a:r>
              <a:rPr lang="tr-TR" sz="4000" dirty="0">
                <a:latin typeface="Arial" panose="020B0604020202020204" pitchFamily="34" charset="0"/>
              </a:rPr>
              <a:t> </a:t>
            </a:r>
            <a:r>
              <a:rPr lang="tr-TR" sz="4000" dirty="0" err="1">
                <a:latin typeface="Arial" panose="020B0604020202020204" pitchFamily="34" charset="0"/>
              </a:rPr>
              <a:t>daily</a:t>
            </a:r>
            <a:r>
              <a:rPr lang="tr-TR" sz="4000" dirty="0">
                <a:latin typeface="Arial" panose="020B0604020202020204" pitchFamily="34" charset="0"/>
              </a:rPr>
              <a:t> </a:t>
            </a:r>
            <a:r>
              <a:rPr lang="tr-TR" sz="4000" dirty="0" err="1">
                <a:latin typeface="Arial" panose="020B0604020202020204" pitchFamily="34" charset="0"/>
              </a:rPr>
              <a:t>news</a:t>
            </a:r>
            <a:r>
              <a:rPr lang="tr-TR" sz="4000" dirty="0">
                <a:latin typeface="Arial" panose="020B0604020202020204" pitchFamily="34" charset="0"/>
              </a:rPr>
              <a:t>, </a:t>
            </a:r>
            <a:r>
              <a:rPr lang="tr-TR" sz="4000" dirty="0" err="1">
                <a:latin typeface="Arial" panose="020B0604020202020204" pitchFamily="34" charset="0"/>
              </a:rPr>
              <a:t>local</a:t>
            </a:r>
            <a:r>
              <a:rPr lang="tr-TR" sz="4000" dirty="0">
                <a:latin typeface="Arial" panose="020B0604020202020204" pitchFamily="34" charset="0"/>
              </a:rPr>
              <a:t> </a:t>
            </a:r>
            <a:r>
              <a:rPr lang="tr-TR" sz="4000" dirty="0" err="1">
                <a:latin typeface="Arial" panose="020B0604020202020204" pitchFamily="34" charset="0"/>
              </a:rPr>
              <a:t>weather</a:t>
            </a:r>
            <a:r>
              <a:rPr lang="tr-TR" sz="4000" dirty="0">
                <a:latin typeface="Arial" panose="020B0604020202020204" pitchFamily="34" charset="0"/>
              </a:rPr>
              <a:t> </a:t>
            </a:r>
            <a:r>
              <a:rPr lang="tr-TR" sz="4000" dirty="0" err="1">
                <a:latin typeface="Arial" panose="020B0604020202020204" pitchFamily="34" charset="0"/>
              </a:rPr>
              <a:t>conditions</a:t>
            </a:r>
            <a:r>
              <a:rPr lang="tr-TR" sz="4000" dirty="0">
                <a:latin typeface="Arial" panose="020B0604020202020204" pitchFamily="34" charset="0"/>
              </a:rPr>
              <a:t> </a:t>
            </a:r>
            <a:r>
              <a:rPr lang="tr-TR" sz="4000" dirty="0" err="1">
                <a:latin typeface="Arial" panose="020B0604020202020204" pitchFamily="34" charset="0"/>
              </a:rPr>
              <a:t>and</a:t>
            </a:r>
            <a:r>
              <a:rPr lang="tr-TR" sz="4000" dirty="0">
                <a:latin typeface="Arial" panose="020B0604020202020204" pitchFamily="34" charset="0"/>
              </a:rPr>
              <a:t> </a:t>
            </a:r>
            <a:r>
              <a:rPr lang="tr-TR" sz="4000" dirty="0" err="1">
                <a:latin typeface="Arial" panose="020B0604020202020204" pitchFamily="34" charset="0"/>
              </a:rPr>
              <a:t>currency</a:t>
            </a:r>
            <a:r>
              <a:rPr lang="tr-TR" sz="4000" dirty="0">
                <a:latin typeface="Arial" panose="020B0604020202020204" pitchFamily="34" charset="0"/>
              </a:rPr>
              <a:t> </a:t>
            </a:r>
            <a:r>
              <a:rPr lang="tr-TR" sz="4000" dirty="0" err="1">
                <a:latin typeface="Arial" panose="020B0604020202020204" pitchFamily="34" charset="0"/>
              </a:rPr>
              <a:t>informations</a:t>
            </a:r>
            <a:r>
              <a:rPr lang="tr-TR" sz="4000" dirty="0">
                <a:latin typeface="Arial" panose="020B0604020202020204" pitchFamily="34" charset="0"/>
              </a:rPr>
              <a:t> </a:t>
            </a:r>
            <a:r>
              <a:rPr lang="tr-TR" sz="4000" dirty="0" err="1">
                <a:latin typeface="Arial" panose="020B0604020202020204" pitchFamily="34" charset="0"/>
              </a:rPr>
              <a:t>from</a:t>
            </a:r>
            <a:r>
              <a:rPr lang="tr-TR" sz="4000" dirty="0">
                <a:latin typeface="Arial" panose="020B0604020202020204" pitchFamily="34" charset="0"/>
              </a:rPr>
              <a:t> </a:t>
            </a:r>
            <a:r>
              <a:rPr lang="tr-TR" sz="4000" dirty="0" err="1">
                <a:latin typeface="Arial" panose="020B0604020202020204" pitchFamily="34" charset="0"/>
              </a:rPr>
              <a:t>sources</a:t>
            </a:r>
            <a:r>
              <a:rPr lang="tr-TR" sz="4000" dirty="0">
                <a:latin typeface="Arial" panose="020B0604020202020204" pitchFamily="34" charset="0"/>
              </a:rPr>
              <a:t> on </a:t>
            </a:r>
            <a:r>
              <a:rPr lang="tr-TR" sz="4000" dirty="0" err="1">
                <a:latin typeface="Arial" panose="020B0604020202020204" pitchFamily="34" charset="0"/>
              </a:rPr>
              <a:t>the</a:t>
            </a:r>
            <a:r>
              <a:rPr lang="tr-TR" sz="4000" dirty="0">
                <a:latin typeface="Arial" panose="020B0604020202020204" pitchFamily="34" charset="0"/>
              </a:rPr>
              <a:t> internet </a:t>
            </a:r>
            <a:r>
              <a:rPr lang="tr-TR" sz="4000" dirty="0" err="1">
                <a:latin typeface="Arial" panose="020B0604020202020204" pitchFamily="34" charset="0"/>
              </a:rPr>
              <a:t>to</a:t>
            </a:r>
            <a:r>
              <a:rPr lang="tr-TR" sz="4000" dirty="0">
                <a:latin typeface="Arial" panose="020B0604020202020204" pitchFamily="34" charset="0"/>
              </a:rPr>
              <a:t> </a:t>
            </a:r>
            <a:r>
              <a:rPr lang="tr-TR" sz="4000" dirty="0" err="1">
                <a:latin typeface="Arial" panose="020B0604020202020204" pitchFamily="34" charset="0"/>
              </a:rPr>
              <a:t>the</a:t>
            </a:r>
            <a:r>
              <a:rPr lang="tr-TR" sz="4000" dirty="0">
                <a:latin typeface="Arial" panose="020B0604020202020204" pitchFamily="34" charset="0"/>
              </a:rPr>
              <a:t> </a:t>
            </a:r>
            <a:r>
              <a:rPr lang="tr-TR" sz="4000" dirty="0" err="1">
                <a:latin typeface="Arial" panose="020B0604020202020204" pitchFamily="34" charset="0"/>
              </a:rPr>
              <a:t>local</a:t>
            </a:r>
            <a:r>
              <a:rPr lang="tr-TR" sz="4000" dirty="0">
                <a:latin typeface="Arial" panose="020B0604020202020204" pitchFamily="34" charset="0"/>
              </a:rPr>
              <a:t> network (</a:t>
            </a:r>
            <a:r>
              <a:rPr lang="tr-TR" sz="4000" dirty="0" err="1">
                <a:latin typeface="Arial" panose="020B0604020202020204" pitchFamily="34" charset="0"/>
              </a:rPr>
              <a:t>raspberry</a:t>
            </a:r>
            <a:r>
              <a:rPr lang="tr-TR" sz="4000" dirty="0">
                <a:latin typeface="Arial" panose="020B0604020202020204" pitchFamily="34" charset="0"/>
              </a:rPr>
              <a:t>) </a:t>
            </a:r>
            <a:r>
              <a:rPr lang="tr-TR" sz="4000" dirty="0" err="1">
                <a:latin typeface="Arial" panose="020B0604020202020204" pitchFamily="34" charset="0"/>
              </a:rPr>
              <a:t>wth</a:t>
            </a:r>
            <a:r>
              <a:rPr lang="tr-TR" sz="4000" dirty="0">
                <a:latin typeface="Arial" panose="020B0604020202020204" pitchFamily="34" charset="0"/>
              </a:rPr>
              <a:t> </a:t>
            </a:r>
            <a:r>
              <a:rPr lang="tr-TR" sz="4000" dirty="0" err="1">
                <a:latin typeface="Arial" panose="020B0604020202020204" pitchFamily="34" charset="0"/>
              </a:rPr>
              <a:t>the</a:t>
            </a:r>
            <a:r>
              <a:rPr lang="tr-TR" sz="4000" dirty="0">
                <a:latin typeface="Arial" panose="020B0604020202020204" pitchFamily="34" charset="0"/>
              </a:rPr>
              <a:t> </a:t>
            </a:r>
            <a:r>
              <a:rPr lang="tr-TR" sz="4000" dirty="0" err="1">
                <a:latin typeface="Arial" panose="020B0604020202020204" pitchFamily="34" charset="0"/>
              </a:rPr>
              <a:t>help</a:t>
            </a:r>
            <a:r>
              <a:rPr lang="tr-TR" sz="4000" dirty="0">
                <a:latin typeface="Arial" panose="020B0604020202020204" pitchFamily="34" charset="0"/>
              </a:rPr>
              <a:t> of </a:t>
            </a:r>
            <a:r>
              <a:rPr lang="tr-TR" sz="4000" dirty="0" err="1">
                <a:latin typeface="Arial" panose="020B0604020202020204" pitchFamily="34" charset="0"/>
              </a:rPr>
              <a:t>phyton</a:t>
            </a:r>
            <a:r>
              <a:rPr lang="tr-TR" sz="4000" dirty="0">
                <a:latin typeface="Arial" panose="020B0604020202020204" pitchFamily="34" charset="0"/>
              </a:rPr>
              <a:t> </a:t>
            </a:r>
            <a:r>
              <a:rPr lang="tr-TR" sz="4000" dirty="0" err="1">
                <a:latin typeface="Arial" panose="020B0604020202020204" pitchFamily="34" charset="0"/>
              </a:rPr>
              <a:t>and</a:t>
            </a:r>
            <a:r>
              <a:rPr lang="tr-TR" sz="4000" dirty="0">
                <a:latin typeface="Arial" panose="020B0604020202020204" pitchFamily="34" charset="0"/>
              </a:rPr>
              <a:t> </a:t>
            </a:r>
            <a:r>
              <a:rPr lang="tr-TR" sz="4000" dirty="0" err="1">
                <a:latin typeface="Arial" panose="020B0604020202020204" pitchFamily="34" charset="0"/>
              </a:rPr>
              <a:t>APIs</a:t>
            </a:r>
            <a:r>
              <a:rPr lang="tr-TR" sz="4000" dirty="0">
                <a:latin typeface="Arial" panose="020B0604020202020204" pitchFamily="34" charset="0"/>
              </a:rPr>
              <a:t>’.</a:t>
            </a:r>
          </a:p>
        </p:txBody>
      </p:sp>
      <p:sp>
        <p:nvSpPr>
          <p:cNvPr id="7" name="Dikdörtgen 6"/>
          <p:cNvSpPr/>
          <p:nvPr/>
        </p:nvSpPr>
        <p:spPr>
          <a:xfrm>
            <a:off x="2113280" y="11887200"/>
            <a:ext cx="8890000" cy="102489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Unvan 1"/>
          <p:cNvSpPr txBox="1">
            <a:spLocks/>
          </p:cNvSpPr>
          <p:nvPr/>
        </p:nvSpPr>
        <p:spPr>
          <a:xfrm>
            <a:off x="2194560" y="22504400"/>
            <a:ext cx="8808720" cy="17424400"/>
          </a:xfrm>
          <a:prstGeom prst="rect">
            <a:avLst/>
          </a:prstGeom>
        </p:spPr>
        <p:txBody>
          <a:bodyPr vert="horz" lIns="91440" tIns="45720" rIns="91440" bIns="45720" rtlCol="0" anchor="b">
            <a:norm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pPr algn="l"/>
            <a:br>
              <a:rPr lang="tr-TR" sz="4800" dirty="0"/>
            </a:br>
            <a:endParaRPr lang="tr-TR" sz="4800" dirty="0"/>
          </a:p>
          <a:p>
            <a:pPr algn="l"/>
            <a:endParaRPr lang="tr-TR" sz="4800" dirty="0"/>
          </a:p>
          <a:p>
            <a:pPr algn="l"/>
            <a:endParaRPr lang="tr-TR" sz="4800" dirty="0"/>
          </a:p>
          <a:p>
            <a:pPr algn="l"/>
            <a:endParaRPr lang="tr-TR" sz="4800" dirty="0"/>
          </a:p>
          <a:p>
            <a:pPr algn="l"/>
            <a:endParaRPr lang="tr-TR" sz="4800" dirty="0"/>
          </a:p>
          <a:p>
            <a:pPr algn="l"/>
            <a:endParaRPr lang="tr-TR" sz="4800" dirty="0"/>
          </a:p>
          <a:p>
            <a:pPr algn="l"/>
            <a:endParaRPr lang="tr-TR" sz="4800" dirty="0"/>
          </a:p>
          <a:p>
            <a:pPr algn="l"/>
            <a:endParaRPr lang="tr-TR" sz="4800" dirty="0"/>
          </a:p>
          <a:p>
            <a:pPr algn="l"/>
            <a:endParaRPr lang="tr-TR" sz="4800" dirty="0"/>
          </a:p>
          <a:p>
            <a:pPr algn="l"/>
            <a:endParaRPr lang="tr-TR" sz="4800" dirty="0"/>
          </a:p>
          <a:p>
            <a:pPr algn="l"/>
            <a:endParaRPr lang="tr-TR" sz="4800" dirty="0"/>
          </a:p>
          <a:p>
            <a:pPr algn="l"/>
            <a:endParaRPr lang="tr-TR" sz="4800" dirty="0"/>
          </a:p>
          <a:p>
            <a:pPr algn="l"/>
            <a:endParaRPr lang="tr-TR" sz="4800" dirty="0"/>
          </a:p>
          <a:p>
            <a:pPr algn="l"/>
            <a:endParaRPr lang="tr-TR" sz="4800" dirty="0"/>
          </a:p>
          <a:p>
            <a:pPr algn="l"/>
            <a:endParaRPr lang="tr-TR" sz="4800" dirty="0"/>
          </a:p>
          <a:p>
            <a:pPr algn="l"/>
            <a:br>
              <a:rPr lang="tr-TR" sz="4800" dirty="0"/>
            </a:br>
            <a:br>
              <a:rPr lang="tr-TR" sz="4800" dirty="0"/>
            </a:br>
            <a:br>
              <a:rPr lang="tr-TR" sz="4800" dirty="0"/>
            </a:br>
            <a:br>
              <a:rPr lang="tr-TR" sz="4800" dirty="0"/>
            </a:br>
            <a:endParaRPr lang="en-US" sz="4800" dirty="0"/>
          </a:p>
        </p:txBody>
      </p:sp>
      <p:sp>
        <p:nvSpPr>
          <p:cNvPr id="10" name="Dikdörtgen 9"/>
          <p:cNvSpPr/>
          <p:nvPr/>
        </p:nvSpPr>
        <p:spPr>
          <a:xfrm>
            <a:off x="2113280" y="22504400"/>
            <a:ext cx="8890000" cy="175768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nvan 1"/>
          <p:cNvSpPr txBox="1">
            <a:spLocks/>
          </p:cNvSpPr>
          <p:nvPr/>
        </p:nvSpPr>
        <p:spPr>
          <a:xfrm>
            <a:off x="14254480" y="5029200"/>
            <a:ext cx="20797520" cy="5486400"/>
          </a:xfrm>
          <a:prstGeom prst="rect">
            <a:avLst/>
          </a:prstGeom>
        </p:spPr>
        <p:txBody>
          <a:bodyPr vert="horz" lIns="91440" tIns="45720" rIns="91440" bIns="45720" rtlCol="0" anchor="b">
            <a:norm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pPr algn="just"/>
            <a:r>
              <a:rPr lang="en-US" sz="6000" dirty="0"/>
              <a:t>When a people have less time to check daily online </a:t>
            </a:r>
            <a:r>
              <a:rPr lang="en-US" sz="6000" dirty="0" err="1"/>
              <a:t>informations</a:t>
            </a:r>
            <a:r>
              <a:rPr lang="en-US" sz="6000" dirty="0"/>
              <a:t> such as weather conditions, currencies or news headlines, this device enables to see all of them in one simple dashboard which is capable of see instantly when wake up or right before to go out or when basically in a rush for a reason it enables to get all </a:t>
            </a:r>
            <a:r>
              <a:rPr lang="en-US" sz="6000" dirty="0" err="1"/>
              <a:t>infos</a:t>
            </a:r>
            <a:r>
              <a:rPr lang="en-US" sz="6000" dirty="0"/>
              <a:t> in seconds rather than check the</a:t>
            </a:r>
            <a:r>
              <a:rPr lang="tr-TR" sz="6000" dirty="0"/>
              <a:t>m</a:t>
            </a:r>
            <a:r>
              <a:rPr lang="en-US" sz="6000" dirty="0"/>
              <a:t> </a:t>
            </a:r>
            <a:r>
              <a:rPr lang="tr-TR" sz="6000" dirty="0" err="1"/>
              <a:t>one</a:t>
            </a:r>
            <a:r>
              <a:rPr lang="tr-TR" sz="6000" dirty="0"/>
              <a:t> </a:t>
            </a:r>
            <a:r>
              <a:rPr lang="tr-TR" sz="6000" dirty="0" err="1"/>
              <a:t>by</a:t>
            </a:r>
            <a:r>
              <a:rPr lang="tr-TR" sz="6000" dirty="0"/>
              <a:t> </a:t>
            </a:r>
            <a:r>
              <a:rPr lang="tr-TR" sz="6000" dirty="0" err="1"/>
              <a:t>one</a:t>
            </a:r>
            <a:r>
              <a:rPr lang="tr-TR" sz="6000" dirty="0"/>
              <a:t>.</a:t>
            </a:r>
            <a:endParaRPr lang="en-US" sz="6000" dirty="0"/>
          </a:p>
        </p:txBody>
      </p:sp>
      <p:sp>
        <p:nvSpPr>
          <p:cNvPr id="12" name="Dikdörtgen 11"/>
          <p:cNvSpPr/>
          <p:nvPr/>
        </p:nvSpPr>
        <p:spPr>
          <a:xfrm>
            <a:off x="14224000" y="5181600"/>
            <a:ext cx="20828000" cy="56896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nvan 1"/>
          <p:cNvSpPr txBox="1">
            <a:spLocks/>
          </p:cNvSpPr>
          <p:nvPr/>
        </p:nvSpPr>
        <p:spPr>
          <a:xfrm>
            <a:off x="14254480" y="12039600"/>
            <a:ext cx="20797520" cy="5486400"/>
          </a:xfrm>
          <a:prstGeom prst="rect">
            <a:avLst/>
          </a:prstGeom>
        </p:spPr>
        <p:txBody>
          <a:bodyPr vert="horz" lIns="91440" tIns="45720" rIns="91440" bIns="45720" rtlCol="0" anchor="b">
            <a:norm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r>
              <a:rPr lang="en-US" sz="6000" dirty="0"/>
              <a:t>Using a Raspberry Pi 4 8GB model, an ice tower fan for Raspberry Pi, made a 3d printed case for both of it and setup </a:t>
            </a:r>
            <a:r>
              <a:rPr lang="en-US" sz="6000" dirty="0" err="1"/>
              <a:t>Rasbian</a:t>
            </a:r>
            <a:r>
              <a:rPr lang="en-US" sz="6000" dirty="0"/>
              <a:t> OP on Raspberry which is a Linux based OP and then use Phyton in that system to bind codes, APIs and dashboard together in it. All these system run in a 64gGB micro SD card as </a:t>
            </a:r>
            <a:r>
              <a:rPr lang="en-US" sz="6000" dirty="0" err="1"/>
              <a:t>Rasberry</a:t>
            </a:r>
            <a:r>
              <a:rPr lang="en-US" sz="6000" dirty="0"/>
              <a:t> Pi's hard disk. It can connect to any screen and run.</a:t>
            </a:r>
          </a:p>
        </p:txBody>
      </p:sp>
      <p:sp>
        <p:nvSpPr>
          <p:cNvPr id="14" name="Dikdörtgen 13"/>
          <p:cNvSpPr/>
          <p:nvPr/>
        </p:nvSpPr>
        <p:spPr>
          <a:xfrm>
            <a:off x="14224000" y="11887200"/>
            <a:ext cx="20828000" cy="281940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nvan 1"/>
          <p:cNvSpPr txBox="1">
            <a:spLocks/>
          </p:cNvSpPr>
          <p:nvPr/>
        </p:nvSpPr>
        <p:spPr>
          <a:xfrm>
            <a:off x="38587680" y="5181600"/>
            <a:ext cx="8808720" cy="5486400"/>
          </a:xfrm>
          <a:prstGeom prst="rect">
            <a:avLst/>
          </a:prstGeom>
        </p:spPr>
        <p:txBody>
          <a:bodyPr vert="horz" lIns="91440" tIns="45720" rIns="91440" bIns="45720" rtlCol="0" anchor="b">
            <a:normAutofit fontScale="55000" lnSpcReduction="20000"/>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pPr algn="just"/>
            <a:r>
              <a:rPr lang="en-US" sz="6000" b="1" dirty="0"/>
              <a:t>With the help of </a:t>
            </a:r>
            <a:r>
              <a:rPr lang="en-US" sz="6000" b="1" dirty="0" err="1"/>
              <a:t>Pyhton</a:t>
            </a:r>
            <a:r>
              <a:rPr lang="en-US" sz="6000" b="1" dirty="0"/>
              <a:t>, Phytons' libraries, integration of APIs' from applications and websites and big advantage of Raspberry Pi's budget and space </a:t>
            </a:r>
            <a:r>
              <a:rPr lang="en-US" sz="6000" b="1" dirty="0" err="1"/>
              <a:t>efficency</a:t>
            </a:r>
            <a:r>
              <a:rPr lang="tr-TR" sz="6000" b="1" dirty="0"/>
              <a:t>,</a:t>
            </a:r>
            <a:r>
              <a:rPr lang="en-US" sz="6000" b="1" dirty="0"/>
              <a:t> it</a:t>
            </a:r>
            <a:r>
              <a:rPr lang="tr-TR" sz="6000" b="1" dirty="0"/>
              <a:t> is</a:t>
            </a:r>
            <a:r>
              <a:rPr lang="en-US" sz="6000" b="1" dirty="0"/>
              <a:t> very possible to create many projects to collect, analyze, watch and archive online </a:t>
            </a:r>
            <a:r>
              <a:rPr lang="en-US" sz="6000" b="1" dirty="0" err="1"/>
              <a:t>datas</a:t>
            </a:r>
            <a:r>
              <a:rPr lang="en-US" sz="6000" b="1" dirty="0"/>
              <a:t> without need to be a big corporation or spend too much money. This new revolutionary possibilities give all of us as humans a chance to create endlessly creative and life saver solutions easily and budget friendly in our lives.</a:t>
            </a:r>
            <a:br>
              <a:rPr lang="tr-TR" sz="4800" dirty="0"/>
            </a:br>
            <a:br>
              <a:rPr lang="tr-TR" sz="4800" dirty="0"/>
            </a:br>
            <a:br>
              <a:rPr lang="tr-TR" sz="4800" dirty="0"/>
            </a:br>
            <a:br>
              <a:rPr lang="tr-TR" sz="4800" dirty="0"/>
            </a:br>
            <a:endParaRPr lang="en-US" sz="4800" dirty="0"/>
          </a:p>
        </p:txBody>
      </p:sp>
      <p:sp>
        <p:nvSpPr>
          <p:cNvPr id="16" name="Dikdörtgen 15"/>
          <p:cNvSpPr/>
          <p:nvPr/>
        </p:nvSpPr>
        <p:spPr>
          <a:xfrm>
            <a:off x="38557200" y="5029200"/>
            <a:ext cx="8890000" cy="56896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nvan 1"/>
          <p:cNvSpPr txBox="1">
            <a:spLocks/>
          </p:cNvSpPr>
          <p:nvPr/>
        </p:nvSpPr>
        <p:spPr>
          <a:xfrm>
            <a:off x="38770562" y="16294100"/>
            <a:ext cx="8808720" cy="5486400"/>
          </a:xfrm>
          <a:prstGeom prst="rect">
            <a:avLst/>
          </a:prstGeom>
        </p:spPr>
        <p:txBody>
          <a:bodyPr vert="horz" lIns="91440" tIns="45720" rIns="91440" bIns="45720" rtlCol="0" anchor="b">
            <a:no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pPr algn="just"/>
            <a:r>
              <a:rPr lang="en-US" sz="4400" b="1" dirty="0"/>
              <a:t>It can be to collect and bind all </a:t>
            </a:r>
            <a:r>
              <a:rPr lang="en-US" sz="4400" b="1" dirty="0" err="1"/>
              <a:t>datas</a:t>
            </a:r>
            <a:r>
              <a:rPr lang="en-US" sz="4400" b="1" dirty="0"/>
              <a:t> and store it in a excel and save it before use it on a dashboard all these </a:t>
            </a:r>
            <a:r>
              <a:rPr lang="en-US" sz="4400" b="1" dirty="0" err="1"/>
              <a:t>datas</a:t>
            </a:r>
            <a:r>
              <a:rPr lang="en-US" sz="4400" b="1" dirty="0"/>
              <a:t> continuously, when has this feature, it gives the power of store and analyze all these </a:t>
            </a:r>
            <a:r>
              <a:rPr lang="en-US" sz="4400" b="1" dirty="0" err="1"/>
              <a:t>datas</a:t>
            </a:r>
            <a:r>
              <a:rPr lang="en-US" sz="4400" b="1" dirty="0"/>
              <a:t> in the future rather then just instantly able to see ad follow from a dashboard. It can also use on forecasting and machine learning in another projects.</a:t>
            </a:r>
            <a:r>
              <a:rPr lang="tr-TR" sz="4400" b="1" dirty="0"/>
              <a:t> </a:t>
            </a:r>
            <a:endParaRPr lang="en-US" sz="4400" dirty="0"/>
          </a:p>
        </p:txBody>
      </p:sp>
      <p:sp>
        <p:nvSpPr>
          <p:cNvPr id="18" name="Dikdörtgen 17"/>
          <p:cNvSpPr/>
          <p:nvPr/>
        </p:nvSpPr>
        <p:spPr>
          <a:xfrm>
            <a:off x="38740080" y="15036800"/>
            <a:ext cx="8890000" cy="76200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nvan 1"/>
          <p:cNvSpPr txBox="1">
            <a:spLocks/>
          </p:cNvSpPr>
          <p:nvPr/>
        </p:nvSpPr>
        <p:spPr>
          <a:xfrm>
            <a:off x="38821360" y="24434800"/>
            <a:ext cx="8808720" cy="13970000"/>
          </a:xfrm>
          <a:prstGeom prst="rect">
            <a:avLst/>
          </a:prstGeom>
        </p:spPr>
        <p:txBody>
          <a:bodyPr vert="horz" lIns="91440" tIns="45720" rIns="91440" bIns="45720" rtlCol="0" anchor="b">
            <a:norm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pPr algn="just"/>
            <a:r>
              <a:rPr lang="tr-TR" sz="2800" b="1" dirty="0">
                <a:effectLst/>
                <a:latin typeface="Arial" panose="020B0604020202020204" pitchFamily="34" charset="0"/>
                <a:ea typeface="Times New Roman" panose="02020603050405020304" pitchFamily="18" charset="0"/>
              </a:rPr>
              <a:t>REFERENCES</a:t>
            </a:r>
            <a:endParaRPr lang="tr-TR" sz="2800" dirty="0">
              <a:effectLst/>
              <a:latin typeface="Times New Roman" panose="02020603050405020304" pitchFamily="18" charset="0"/>
              <a:ea typeface="Times New Roman" panose="02020603050405020304" pitchFamily="18" charset="0"/>
            </a:endParaRPr>
          </a:p>
          <a:p>
            <a:pPr algn="just"/>
            <a:r>
              <a:rPr lang="tr-TR" sz="2800" dirty="0">
                <a:effectLst/>
                <a:latin typeface="Arial" panose="020B0604020202020204" pitchFamily="34" charset="0"/>
                <a:ea typeface="Times New Roman" panose="02020603050405020304" pitchFamily="18" charset="0"/>
              </a:rPr>
              <a:t> </a:t>
            </a:r>
            <a:endParaRPr lang="tr-TR" sz="2800" dirty="0">
              <a:effectLst/>
              <a:latin typeface="Times New Roman" panose="02020603050405020304" pitchFamily="18" charset="0"/>
              <a:ea typeface="Times New Roman" panose="02020603050405020304" pitchFamily="18" charset="0"/>
            </a:endParaRPr>
          </a:p>
          <a:p>
            <a:pPr algn="just"/>
            <a:r>
              <a:rPr lang="tr-TR" sz="2800" dirty="0">
                <a:effectLst/>
                <a:latin typeface="Arial" panose="020B0604020202020204" pitchFamily="34" charset="0"/>
                <a:ea typeface="Times New Roman" panose="02020603050405020304" pitchFamily="18" charset="0"/>
              </a:rPr>
              <a:t> </a:t>
            </a:r>
            <a:endParaRPr lang="tr-TR" sz="2800" dirty="0">
              <a:effectLst/>
              <a:latin typeface="Times New Roman" panose="02020603050405020304" pitchFamily="18" charset="0"/>
              <a:ea typeface="Times New Roman" panose="02020603050405020304" pitchFamily="18" charset="0"/>
            </a:endParaRPr>
          </a:p>
          <a:p>
            <a:pPr marL="226695" indent="-273685" algn="just">
              <a:spcBef>
                <a:spcPts val="1500"/>
              </a:spcBef>
              <a:spcAft>
                <a:spcPts val="600"/>
              </a:spcAft>
            </a:pPr>
            <a:r>
              <a:rPr lang="tr-TR" sz="2800" b="1" kern="0" dirty="0">
                <a:effectLst/>
                <a:latin typeface="Arial" panose="020B0604020202020204" pitchFamily="34" charset="0"/>
                <a:ea typeface="Times New Roman" panose="02020603050405020304" pitchFamily="18" charset="0"/>
              </a:rPr>
              <a:t> </a:t>
            </a:r>
            <a:endParaRPr lang="tr-TR" sz="2800" b="1" kern="0" dirty="0">
              <a:effectLst/>
              <a:latin typeface="Cambria" panose="02040503050406030204" pitchFamily="18" charset="0"/>
              <a:ea typeface="Times New Roman" panose="02020603050405020304" pitchFamily="18" charset="0"/>
            </a:endParaRPr>
          </a:p>
          <a:p>
            <a:pPr marL="226695" indent="-273685" algn="just">
              <a:spcBef>
                <a:spcPts val="1500"/>
              </a:spcBef>
              <a:spcAft>
                <a:spcPts val="600"/>
              </a:spcAft>
            </a:pPr>
            <a:r>
              <a:rPr lang="tr-TR" sz="2800" b="1" kern="0" dirty="0">
                <a:effectLst/>
                <a:latin typeface="Arial" panose="020B0604020202020204" pitchFamily="34" charset="0"/>
                <a:ea typeface="Times New Roman" panose="02020603050405020304" pitchFamily="18" charset="0"/>
              </a:rPr>
              <a:t>https://shop.sb-components.co.uk/blogs/posts/use-raspberry-pi-as-a-weather-forecaster</a:t>
            </a:r>
            <a:endParaRPr lang="tr-TR" sz="2800" b="1" kern="0" dirty="0">
              <a:effectLst/>
              <a:latin typeface="Cambria" panose="02040503050406030204" pitchFamily="18" charset="0"/>
              <a:ea typeface="Times New Roman" panose="02020603050405020304" pitchFamily="18" charset="0"/>
            </a:endParaRPr>
          </a:p>
          <a:p>
            <a:pPr marL="226695" indent="-273685" algn="just">
              <a:spcBef>
                <a:spcPts val="1500"/>
              </a:spcBef>
              <a:spcAft>
                <a:spcPts val="600"/>
              </a:spcAft>
            </a:pPr>
            <a:r>
              <a:rPr lang="tr-TR" sz="2800" b="1" kern="0" dirty="0">
                <a:effectLst/>
                <a:latin typeface="Arial" panose="020B0604020202020204" pitchFamily="34" charset="0"/>
                <a:ea typeface="Times New Roman" panose="02020603050405020304" pitchFamily="18" charset="0"/>
              </a:rPr>
              <a:t>https://lifehacker.com/build-a-weather-reporting-news-reading-alarm-clock-wit-1631194546</a:t>
            </a:r>
            <a:endParaRPr lang="tr-TR" sz="2800" b="1" kern="0" dirty="0">
              <a:effectLst/>
              <a:latin typeface="Cambria" panose="02040503050406030204" pitchFamily="18" charset="0"/>
              <a:ea typeface="Times New Roman" panose="02020603050405020304" pitchFamily="18" charset="0"/>
            </a:endParaRPr>
          </a:p>
          <a:p>
            <a:pPr marL="226695" indent="-273685" algn="just">
              <a:spcBef>
                <a:spcPts val="1500"/>
              </a:spcBef>
              <a:spcAft>
                <a:spcPts val="600"/>
              </a:spcAft>
            </a:pPr>
            <a:r>
              <a:rPr lang="tr-TR" sz="2800" b="1" kern="0" dirty="0">
                <a:effectLst/>
                <a:latin typeface="Arial" panose="020B0604020202020204" pitchFamily="34" charset="0"/>
                <a:ea typeface="Times New Roman" panose="02020603050405020304" pitchFamily="18" charset="0"/>
              </a:rPr>
              <a:t>https://hackaday.io/project/6184-piclock-a-raspberry-pi-clock-weather-display</a:t>
            </a:r>
            <a:endParaRPr lang="tr-TR" sz="2800" b="1" kern="0" dirty="0">
              <a:effectLst/>
              <a:latin typeface="Cambria" panose="02040503050406030204" pitchFamily="18" charset="0"/>
              <a:ea typeface="Times New Roman" panose="02020603050405020304" pitchFamily="18" charset="0"/>
            </a:endParaRPr>
          </a:p>
          <a:p>
            <a:pPr marL="226695" indent="-273685" algn="just">
              <a:spcBef>
                <a:spcPts val="1500"/>
              </a:spcBef>
              <a:spcAft>
                <a:spcPts val="600"/>
              </a:spcAft>
            </a:pPr>
            <a:r>
              <a:rPr lang="tr-TR" sz="2800" b="1" kern="0" dirty="0">
                <a:effectLst/>
                <a:latin typeface="Arial" panose="020B0604020202020204" pitchFamily="34" charset="0"/>
                <a:ea typeface="Times New Roman" panose="02020603050405020304" pitchFamily="18" charset="0"/>
              </a:rPr>
              <a:t>https://circuitdigest.com/microcontroller-projects/raspberry-pi-based-jarvis-themed-speaking-alarm-clock</a:t>
            </a:r>
            <a:endParaRPr lang="tr-TR" sz="2800" b="1" kern="0" dirty="0">
              <a:effectLst/>
              <a:latin typeface="Cambria" panose="02040503050406030204" pitchFamily="18" charset="0"/>
              <a:ea typeface="Times New Roman" panose="02020603050405020304" pitchFamily="18" charset="0"/>
            </a:endParaRPr>
          </a:p>
          <a:p>
            <a:pPr marL="226695" indent="-273685" algn="just">
              <a:spcBef>
                <a:spcPts val="1500"/>
              </a:spcBef>
              <a:spcAft>
                <a:spcPts val="600"/>
              </a:spcAft>
            </a:pPr>
            <a:r>
              <a:rPr lang="tr-TR" sz="2800" b="1" kern="0" dirty="0">
                <a:effectLst/>
                <a:latin typeface="Arial" panose="020B0604020202020204" pitchFamily="34" charset="0"/>
                <a:ea typeface="Times New Roman" panose="02020603050405020304" pitchFamily="18" charset="0"/>
              </a:rPr>
              <a:t>https://www.youtube.com/watch?v=-Or5jmBqsNE</a:t>
            </a:r>
            <a:endParaRPr lang="tr-TR" sz="2800" b="1" kern="0" dirty="0">
              <a:effectLst/>
              <a:latin typeface="Cambria" panose="02040503050406030204" pitchFamily="18" charset="0"/>
              <a:ea typeface="Times New Roman" panose="02020603050405020304" pitchFamily="18" charset="0"/>
            </a:endParaRPr>
          </a:p>
          <a:p>
            <a:pPr marL="226695" indent="-273685" algn="just">
              <a:spcBef>
                <a:spcPts val="1500"/>
              </a:spcBef>
              <a:spcAft>
                <a:spcPts val="600"/>
              </a:spcAft>
            </a:pPr>
            <a:r>
              <a:rPr lang="tr-TR" sz="2800" b="1" kern="0" dirty="0">
                <a:effectLst/>
                <a:latin typeface="Arial" panose="020B0604020202020204" pitchFamily="34" charset="0"/>
                <a:ea typeface="Times New Roman" panose="02020603050405020304" pitchFamily="18" charset="0"/>
              </a:rPr>
              <a:t>https://www.youtube.com/watch?v=julETnOLkaU</a:t>
            </a:r>
            <a:endParaRPr lang="tr-TR" sz="2800" b="1" kern="0" dirty="0">
              <a:effectLst/>
              <a:latin typeface="Cambria" panose="02040503050406030204" pitchFamily="18" charset="0"/>
              <a:ea typeface="Times New Roman" panose="02020603050405020304" pitchFamily="18" charset="0"/>
            </a:endParaRPr>
          </a:p>
          <a:p>
            <a:pPr marL="226695" indent="-273685" algn="just">
              <a:spcBef>
                <a:spcPts val="1500"/>
              </a:spcBef>
              <a:spcAft>
                <a:spcPts val="600"/>
              </a:spcAft>
            </a:pPr>
            <a:r>
              <a:rPr lang="tr-TR" sz="2800" b="1" kern="0" dirty="0">
                <a:effectLst/>
                <a:latin typeface="Arial" panose="020B0604020202020204" pitchFamily="34" charset="0"/>
                <a:ea typeface="Times New Roman" panose="02020603050405020304" pitchFamily="18" charset="0"/>
              </a:rPr>
              <a:t>https://www.hackster.io/4DMakers/raspberry-pi-internet-weather-station-f960c4</a:t>
            </a:r>
            <a:endParaRPr lang="tr-TR" sz="2800" b="1" kern="0" dirty="0">
              <a:effectLst/>
              <a:latin typeface="Cambria" panose="02040503050406030204" pitchFamily="18" charset="0"/>
              <a:ea typeface="Times New Roman" panose="02020603050405020304" pitchFamily="18" charset="0"/>
            </a:endParaRPr>
          </a:p>
          <a:p>
            <a:pPr marL="226695" indent="-273685" algn="just">
              <a:spcBef>
                <a:spcPts val="1500"/>
              </a:spcBef>
              <a:spcAft>
                <a:spcPts val="600"/>
              </a:spcAft>
            </a:pPr>
            <a:r>
              <a:rPr lang="tr-TR" sz="2800" b="1" kern="0" dirty="0">
                <a:effectLst/>
                <a:latin typeface="Arial" panose="020B0604020202020204" pitchFamily="34" charset="0"/>
                <a:ea typeface="Times New Roman" panose="02020603050405020304" pitchFamily="18" charset="0"/>
              </a:rPr>
              <a:t>https://www.instructables.com/Raspberry-Pi-Internet-Weather-Station/</a:t>
            </a:r>
            <a:endParaRPr lang="tr-TR" sz="2800" b="1" kern="0" dirty="0">
              <a:effectLst/>
              <a:latin typeface="Cambria" panose="02040503050406030204" pitchFamily="18" charset="0"/>
              <a:ea typeface="Times New Roman" panose="02020603050405020304" pitchFamily="18" charset="0"/>
            </a:endParaRPr>
          </a:p>
          <a:p>
            <a:pPr marL="226695" indent="-273685" algn="just">
              <a:spcBef>
                <a:spcPts val="1500"/>
              </a:spcBef>
              <a:spcAft>
                <a:spcPts val="600"/>
              </a:spcAft>
            </a:pPr>
            <a:r>
              <a:rPr lang="tr-TR" sz="2800" b="1" kern="0" dirty="0">
                <a:effectLst/>
                <a:latin typeface="Arial" panose="020B0604020202020204" pitchFamily="34" charset="0"/>
                <a:ea typeface="Times New Roman" panose="02020603050405020304" pitchFamily="18" charset="0"/>
              </a:rPr>
              <a:t>https://medium.com/@elifarslan099/python-ile-i%CC%87nternetten-veri-%C3%A7ekmek-85e54e6c25a1</a:t>
            </a:r>
            <a:endParaRPr lang="tr-TR" sz="2800" b="1" kern="0" dirty="0">
              <a:effectLst/>
              <a:latin typeface="Cambria" panose="02040503050406030204" pitchFamily="18" charset="0"/>
              <a:ea typeface="Times New Roman" panose="02020603050405020304" pitchFamily="18" charset="0"/>
            </a:endParaRPr>
          </a:p>
          <a:p>
            <a:pPr marL="226695" indent="-273685" algn="just">
              <a:spcBef>
                <a:spcPts val="1500"/>
              </a:spcBef>
              <a:spcAft>
                <a:spcPts val="600"/>
              </a:spcAft>
            </a:pPr>
            <a:r>
              <a:rPr lang="tr-TR" sz="2800" b="1" kern="0" dirty="0">
                <a:effectLst/>
                <a:latin typeface="Arial" panose="020B0604020202020204" pitchFamily="34" charset="0"/>
                <a:ea typeface="Times New Roman" panose="02020603050405020304" pitchFamily="18" charset="0"/>
              </a:rPr>
              <a:t>https://osmanesad.medium.com/python-i%CC%87nternetten-veri-%C3%A7ekme-ve-google-spreadsheets-fa9c88377645</a:t>
            </a:r>
            <a:endParaRPr lang="tr-TR" sz="2800" b="1" kern="0" dirty="0">
              <a:effectLst/>
              <a:latin typeface="Cambria" panose="02040503050406030204" pitchFamily="18" charset="0"/>
              <a:ea typeface="Times New Roman" panose="02020603050405020304" pitchFamily="18" charset="0"/>
            </a:endParaRPr>
          </a:p>
        </p:txBody>
      </p:sp>
      <p:sp>
        <p:nvSpPr>
          <p:cNvPr id="20" name="Dikdörtgen 19"/>
          <p:cNvSpPr/>
          <p:nvPr/>
        </p:nvSpPr>
        <p:spPr>
          <a:xfrm>
            <a:off x="38740080" y="24434800"/>
            <a:ext cx="8890000" cy="154940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s://maltepe.edu.tr/Content/Media/Seo/06062018074424959-Sa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280" y="445602"/>
            <a:ext cx="13025120" cy="3234980"/>
          </a:xfrm>
          <a:prstGeom prst="rect">
            <a:avLst/>
          </a:prstGeom>
          <a:noFill/>
          <a:extLst>
            <a:ext uri="{909E8E84-426E-40DD-AFC4-6F175D3DCCD1}">
              <a14:hiddenFill xmlns:a14="http://schemas.microsoft.com/office/drawing/2010/main">
                <a:solidFill>
                  <a:srgbClr val="FFFFFF"/>
                </a:solidFill>
              </a14:hiddenFill>
            </a:ext>
          </a:extLst>
        </p:spPr>
      </p:pic>
      <p:sp>
        <p:nvSpPr>
          <p:cNvPr id="22" name="Metin kutusu 21"/>
          <p:cNvSpPr txBox="1"/>
          <p:nvPr/>
        </p:nvSpPr>
        <p:spPr>
          <a:xfrm>
            <a:off x="37595350" y="968783"/>
            <a:ext cx="11159145" cy="2554545"/>
          </a:xfrm>
          <a:prstGeom prst="rect">
            <a:avLst/>
          </a:prstGeom>
          <a:noFill/>
        </p:spPr>
        <p:txBody>
          <a:bodyPr wrap="none" rtlCol="0">
            <a:spAutoFit/>
          </a:bodyPr>
          <a:lstStyle/>
          <a:p>
            <a:pPr algn="ctr"/>
            <a:r>
              <a:rPr lang="tr-TR" sz="8000" b="1" dirty="0">
                <a:solidFill>
                  <a:srgbClr val="7030A0"/>
                </a:solidFill>
              </a:rPr>
              <a:t>Yazılım Mühendisliği</a:t>
            </a:r>
          </a:p>
          <a:p>
            <a:pPr algn="ctr"/>
            <a:r>
              <a:rPr lang="tr-TR" sz="8000" b="1" dirty="0">
                <a:solidFill>
                  <a:srgbClr val="7030A0"/>
                </a:solidFill>
              </a:rPr>
              <a:t>2020-2021 Bitirme Projesi</a:t>
            </a:r>
            <a:endParaRPr lang="en-US" sz="8000" b="1" dirty="0">
              <a:solidFill>
                <a:srgbClr val="7030A0"/>
              </a:solidFill>
            </a:endParaRPr>
          </a:p>
        </p:txBody>
      </p:sp>
      <p:pic>
        <p:nvPicPr>
          <p:cNvPr id="1026" name="Picture 2" descr="Raspberry Pi Internet Weather Station">
            <a:extLst>
              <a:ext uri="{FF2B5EF4-FFF2-40B4-BE49-F238E27FC236}">
                <a16:creationId xmlns:a16="http://schemas.microsoft.com/office/drawing/2014/main" id="{61AFC5B1-2876-43FD-A465-46D21FACE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111" t="14600" r="7672" b="-221"/>
          <a:stretch>
            <a:fillRect/>
          </a:stretch>
        </p:blipFill>
        <p:spPr bwMode="auto">
          <a:xfrm>
            <a:off x="7927465" y="18434514"/>
            <a:ext cx="2804035"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PiClock Picture">
            <a:extLst>
              <a:ext uri="{FF2B5EF4-FFF2-40B4-BE49-F238E27FC236}">
                <a16:creationId xmlns:a16="http://schemas.microsoft.com/office/drawing/2014/main" id="{1759C146-510C-48EE-9211-700072EF97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1291" y="18070977"/>
            <a:ext cx="5231984"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a:extLst>
              <a:ext uri="{FF2B5EF4-FFF2-40B4-BE49-F238E27FC236}">
                <a16:creationId xmlns:a16="http://schemas.microsoft.com/office/drawing/2014/main" id="{38AD9CE1-3A5C-4AE7-9B87-A2FB78CD291E}"/>
              </a:ext>
            </a:extLst>
          </p:cNvPr>
          <p:cNvSpPr txBox="1"/>
          <p:nvPr/>
        </p:nvSpPr>
        <p:spPr>
          <a:xfrm flipH="1">
            <a:off x="2113280" y="21083880"/>
            <a:ext cx="8707120" cy="1200329"/>
          </a:xfrm>
          <a:prstGeom prst="rect">
            <a:avLst/>
          </a:prstGeom>
          <a:noFill/>
        </p:spPr>
        <p:txBody>
          <a:bodyPr wrap="square" rtlCol="0">
            <a:spAutoFit/>
          </a:bodyPr>
          <a:lstStyle/>
          <a:p>
            <a:r>
              <a:rPr lang="tr-TR" sz="1800" b="1" kern="0" dirty="0">
                <a:effectLst/>
                <a:latin typeface="Arial" panose="020B0604020202020204" pitchFamily="34" charset="0"/>
                <a:ea typeface="Times New Roman" panose="02020603050405020304" pitchFamily="18" charset="0"/>
              </a:rPr>
              <a:t>https://hackaday.io/project/6184-piclock-a-raspberry-pi-clock-weather-display</a:t>
            </a:r>
            <a:endParaRPr lang="tr-TR" sz="1800" b="1" kern="0" dirty="0">
              <a:effectLst/>
              <a:latin typeface="Cambria" panose="02040503050406030204" pitchFamily="18" charset="0"/>
              <a:ea typeface="Times New Roman" panose="02020603050405020304" pitchFamily="18" charset="0"/>
            </a:endParaRPr>
          </a:p>
          <a:p>
            <a:pPr algn="just"/>
            <a:r>
              <a:rPr lang="tr-TR" sz="1800" b="1" kern="0" dirty="0">
                <a:effectLst/>
                <a:latin typeface="Arial" panose="020B0604020202020204" pitchFamily="34" charset="0"/>
                <a:ea typeface="Times New Roman" panose="02020603050405020304" pitchFamily="18" charset="0"/>
              </a:rPr>
              <a:t>https://www.hackster.io/4DMakers/raspberry-pi-internet-weather-station-f960c4</a:t>
            </a:r>
            <a:endParaRPr lang="tr-TR" sz="1800" b="1" kern="0" dirty="0">
              <a:effectLst/>
              <a:latin typeface="Cambria" panose="02040503050406030204" pitchFamily="18" charset="0"/>
              <a:ea typeface="Times New Roman" panose="02020603050405020304" pitchFamily="18" charset="0"/>
            </a:endParaRPr>
          </a:p>
          <a:p>
            <a:endParaRPr lang="tr-TR" dirty="0"/>
          </a:p>
        </p:txBody>
      </p:sp>
      <p:sp>
        <p:nvSpPr>
          <p:cNvPr id="23" name="Metin kutusu 22">
            <a:extLst>
              <a:ext uri="{FF2B5EF4-FFF2-40B4-BE49-F238E27FC236}">
                <a16:creationId xmlns:a16="http://schemas.microsoft.com/office/drawing/2014/main" id="{18F56DC7-E108-4F8C-84EB-71D751E2D788}"/>
              </a:ext>
            </a:extLst>
          </p:cNvPr>
          <p:cNvSpPr txBox="1"/>
          <p:nvPr/>
        </p:nvSpPr>
        <p:spPr>
          <a:xfrm>
            <a:off x="2346991" y="22745699"/>
            <a:ext cx="8474966" cy="11910953"/>
          </a:xfrm>
          <a:prstGeom prst="rect">
            <a:avLst/>
          </a:prstGeom>
          <a:noFill/>
        </p:spPr>
        <p:txBody>
          <a:bodyPr wrap="square" rtlCol="0">
            <a:spAutoFit/>
          </a:bodyPr>
          <a:lstStyle/>
          <a:p>
            <a:pPr algn="just"/>
            <a:r>
              <a:rPr lang="en-US" sz="4800"/>
              <a:t>First find the APIs which need and then analyze the options about APIs and choose one service in them. Sign up for APIs in their sites and then get persoal API keys and integrate these keys within Phyton code which to get informations. And then find a dashboard method in Phyton libraries or from a third party dasrhboard options. And then integrate all these datas wihch is taken with Phyton codes and APIs into the dashboard and then redesign dashboard in a clean design.</a:t>
            </a:r>
            <a:endParaRPr lang="tr-TR" sz="4800" dirty="0"/>
          </a:p>
        </p:txBody>
      </p:sp>
      <p:pic>
        <p:nvPicPr>
          <p:cNvPr id="25" name="Resim 24">
            <a:extLst>
              <a:ext uri="{FF2B5EF4-FFF2-40B4-BE49-F238E27FC236}">
                <a16:creationId xmlns:a16="http://schemas.microsoft.com/office/drawing/2014/main" id="{ED4CB2AA-1756-479C-9074-037C342BE495}"/>
              </a:ext>
            </a:extLst>
          </p:cNvPr>
          <p:cNvPicPr>
            <a:picLocks noChangeAspect="1"/>
          </p:cNvPicPr>
          <p:nvPr/>
        </p:nvPicPr>
        <p:blipFill>
          <a:blip r:embed="rId5"/>
          <a:stretch>
            <a:fillRect/>
          </a:stretch>
        </p:blipFill>
        <p:spPr>
          <a:xfrm>
            <a:off x="24653240" y="19830149"/>
            <a:ext cx="10034587" cy="8752101"/>
          </a:xfrm>
          <a:prstGeom prst="rect">
            <a:avLst/>
          </a:prstGeom>
        </p:spPr>
      </p:pic>
      <p:pic>
        <p:nvPicPr>
          <p:cNvPr id="27" name="Resim 26">
            <a:extLst>
              <a:ext uri="{FF2B5EF4-FFF2-40B4-BE49-F238E27FC236}">
                <a16:creationId xmlns:a16="http://schemas.microsoft.com/office/drawing/2014/main" id="{E0E748EB-6520-4540-828C-114086B2B050}"/>
              </a:ext>
            </a:extLst>
          </p:cNvPr>
          <p:cNvPicPr>
            <a:picLocks noChangeAspect="1"/>
          </p:cNvPicPr>
          <p:nvPr/>
        </p:nvPicPr>
        <p:blipFill>
          <a:blip r:embed="rId6"/>
          <a:stretch>
            <a:fillRect/>
          </a:stretch>
        </p:blipFill>
        <p:spPr>
          <a:xfrm>
            <a:off x="14406880" y="29627450"/>
            <a:ext cx="9863855" cy="8752101"/>
          </a:xfrm>
          <a:prstGeom prst="rect">
            <a:avLst/>
          </a:prstGeom>
        </p:spPr>
      </p:pic>
      <p:pic>
        <p:nvPicPr>
          <p:cNvPr id="31" name="Resim 30">
            <a:extLst>
              <a:ext uri="{FF2B5EF4-FFF2-40B4-BE49-F238E27FC236}">
                <a16:creationId xmlns:a16="http://schemas.microsoft.com/office/drawing/2014/main" id="{6EBA9366-1F33-497C-AB4B-AB5643399D53}"/>
              </a:ext>
            </a:extLst>
          </p:cNvPr>
          <p:cNvPicPr>
            <a:picLocks noChangeAspect="1"/>
          </p:cNvPicPr>
          <p:nvPr/>
        </p:nvPicPr>
        <p:blipFill>
          <a:blip r:embed="rId7"/>
          <a:stretch>
            <a:fillRect/>
          </a:stretch>
        </p:blipFill>
        <p:spPr>
          <a:xfrm>
            <a:off x="14419580" y="19841262"/>
            <a:ext cx="8828706" cy="8752101"/>
          </a:xfrm>
          <a:prstGeom prst="rect">
            <a:avLst/>
          </a:prstGeom>
        </p:spPr>
      </p:pic>
      <p:pic>
        <p:nvPicPr>
          <p:cNvPr id="1025" name="Resim 1024">
            <a:extLst>
              <a:ext uri="{FF2B5EF4-FFF2-40B4-BE49-F238E27FC236}">
                <a16:creationId xmlns:a16="http://schemas.microsoft.com/office/drawing/2014/main" id="{A3F60E0A-035F-4DB2-9BEB-790B9ED5C040}"/>
              </a:ext>
            </a:extLst>
          </p:cNvPr>
          <p:cNvPicPr>
            <a:picLocks noChangeAspect="1"/>
          </p:cNvPicPr>
          <p:nvPr/>
        </p:nvPicPr>
        <p:blipFill>
          <a:blip r:embed="rId8"/>
          <a:stretch>
            <a:fillRect/>
          </a:stretch>
        </p:blipFill>
        <p:spPr>
          <a:xfrm>
            <a:off x="25895568" y="29627450"/>
            <a:ext cx="8792259" cy="8701617"/>
          </a:xfrm>
          <a:prstGeom prst="rect">
            <a:avLst/>
          </a:prstGeom>
        </p:spPr>
      </p:pic>
    </p:spTree>
    <p:extLst>
      <p:ext uri="{BB962C8B-B14F-4D97-AF65-F5344CB8AC3E}">
        <p14:creationId xmlns:p14="http://schemas.microsoft.com/office/powerpoint/2010/main" val="479649366"/>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647</Words>
  <Application>Microsoft Office PowerPoint</Application>
  <PresentationFormat>Özel</PresentationFormat>
  <Paragraphs>44</Paragraphs>
  <Slides>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Arial</vt:lpstr>
      <vt:lpstr>Calibri</vt:lpstr>
      <vt:lpstr>Calibri Light</vt:lpstr>
      <vt:lpstr>Cambria</vt:lpstr>
      <vt:lpstr>Times New Roman</vt:lpstr>
      <vt:lpstr>Office Teması</vt:lpstr>
      <vt:lpstr>This is a project which helps a person to collect online informations to a dashboard which list these informations usefully to see them in a much more quickly and efficent way than check these informations separetely.</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Oruç Raif Önvural</dc:creator>
  <cp:lastModifiedBy>Deha Akgöz</cp:lastModifiedBy>
  <cp:revision>23</cp:revision>
  <dcterms:created xsi:type="dcterms:W3CDTF">2021-04-16T10:58:52Z</dcterms:created>
  <dcterms:modified xsi:type="dcterms:W3CDTF">2021-06-20T08:57:20Z</dcterms:modified>
</cp:coreProperties>
</file>