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206400" cy="512064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8"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1" autoAdjust="0"/>
    <p:restoredTop sz="94660"/>
  </p:normalViewPr>
  <p:slideViewPr>
    <p:cSldViewPr snapToGrid="0" showGuides="1">
      <p:cViewPr>
        <p:scale>
          <a:sx n="20" d="100"/>
          <a:sy n="20" d="100"/>
        </p:scale>
        <p:origin x="468" y="12"/>
      </p:cViewPr>
      <p:guideLst>
        <p:guide orient="horz" pos="16128"/>
        <p:guide pos="16128"/>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8380311"/>
            <a:ext cx="43525440" cy="17827413"/>
          </a:xfrm>
        </p:spPr>
        <p:txBody>
          <a:bodyPr anchor="b"/>
          <a:lstStyle>
            <a:lvl1pPr algn="ctr">
              <a:defRPr sz="33600"/>
            </a:lvl1pPr>
          </a:lstStyle>
          <a:p>
            <a:r>
              <a:rPr lang="tr-TR"/>
              <a:t>Asıl başlık stili için tıklatın</a:t>
            </a:r>
            <a:endParaRPr lang="en-US" dirty="0"/>
          </a:p>
        </p:txBody>
      </p:sp>
      <p:sp>
        <p:nvSpPr>
          <p:cNvPr id="3" name="Subtitle 2"/>
          <p:cNvSpPr>
            <a:spLocks noGrp="1"/>
          </p:cNvSpPr>
          <p:nvPr>
            <p:ph type="subTitle" idx="1"/>
          </p:nvPr>
        </p:nvSpPr>
        <p:spPr>
          <a:xfrm>
            <a:off x="6400800" y="26895217"/>
            <a:ext cx="38404800" cy="12363023"/>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8866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26754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726267"/>
            <a:ext cx="11041380" cy="43395057"/>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3520443" y="2726267"/>
            <a:ext cx="32484060" cy="4339505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6093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40111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493773" y="12766055"/>
            <a:ext cx="44165520" cy="21300436"/>
          </a:xfrm>
        </p:spPr>
        <p:txBody>
          <a:bodyPr anchor="b"/>
          <a:lstStyle>
            <a:lvl1pPr>
              <a:defRPr sz="33600"/>
            </a:lvl1pPr>
          </a:lstStyle>
          <a:p>
            <a:r>
              <a:rPr lang="tr-TR"/>
              <a:t>Asıl başlık stili için tıklatın</a:t>
            </a:r>
            <a:endParaRPr lang="en-US" dirty="0"/>
          </a:p>
        </p:txBody>
      </p:sp>
      <p:sp>
        <p:nvSpPr>
          <p:cNvPr id="3" name="Text Placeholder 2"/>
          <p:cNvSpPr>
            <a:spLocks noGrp="1"/>
          </p:cNvSpPr>
          <p:nvPr>
            <p:ph type="body" idx="1"/>
          </p:nvPr>
        </p:nvSpPr>
        <p:spPr>
          <a:xfrm>
            <a:off x="3493773" y="34268002"/>
            <a:ext cx="44165520" cy="11201396"/>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02B7C35-BD45-4009-8414-B331CA31B834}"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261535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3520440" y="13631334"/>
            <a:ext cx="21762720" cy="324899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25923240" y="13631334"/>
            <a:ext cx="21762720" cy="324899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02B7C35-BD45-4009-8414-B331CA31B834}"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43317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3527110" y="2726278"/>
            <a:ext cx="44165520" cy="989753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3527115" y="12552684"/>
            <a:ext cx="21662704" cy="6151876"/>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tr-TR"/>
              <a:t>Asıl metin stillerini düzenle</a:t>
            </a:r>
          </a:p>
        </p:txBody>
      </p:sp>
      <p:sp>
        <p:nvSpPr>
          <p:cNvPr id="4" name="Content Placeholder 3"/>
          <p:cNvSpPr>
            <a:spLocks noGrp="1"/>
          </p:cNvSpPr>
          <p:nvPr>
            <p:ph sz="half" idx="2"/>
          </p:nvPr>
        </p:nvSpPr>
        <p:spPr>
          <a:xfrm>
            <a:off x="3527115" y="18704560"/>
            <a:ext cx="21662704" cy="275115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25923243" y="12552684"/>
            <a:ext cx="21769390" cy="6151876"/>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tr-TR"/>
              <a:t>Asıl metin stillerini düzenle</a:t>
            </a:r>
          </a:p>
        </p:txBody>
      </p:sp>
      <p:sp>
        <p:nvSpPr>
          <p:cNvPr id="6" name="Content Placeholder 5"/>
          <p:cNvSpPr>
            <a:spLocks noGrp="1"/>
          </p:cNvSpPr>
          <p:nvPr>
            <p:ph sz="quarter" idx="4"/>
          </p:nvPr>
        </p:nvSpPr>
        <p:spPr>
          <a:xfrm>
            <a:off x="25923243" y="18704560"/>
            <a:ext cx="21769390" cy="275115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02B7C35-BD45-4009-8414-B331CA31B834}" type="datetimeFigureOut">
              <a:rPr lang="en-US" smtClean="0"/>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24739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02B7C35-BD45-4009-8414-B331CA31B834}" type="datetimeFigureOut">
              <a:rPr lang="en-US" smtClean="0"/>
              <a:t>6/20/2021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2609830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B7C35-BD45-4009-8414-B331CA31B834}" type="datetimeFigureOut">
              <a:rPr lang="en-US" smtClean="0"/>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34854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527110" y="3413760"/>
            <a:ext cx="16515397" cy="11948160"/>
          </a:xfrm>
        </p:spPr>
        <p:txBody>
          <a:bodyPr anchor="b"/>
          <a:lstStyle>
            <a:lvl1pPr>
              <a:defRPr sz="17920"/>
            </a:lvl1pPr>
          </a:lstStyle>
          <a:p>
            <a:r>
              <a:rPr lang="tr-TR"/>
              <a:t>Asıl başlık stili için tıklatın</a:t>
            </a:r>
            <a:endParaRPr lang="en-US" dirty="0"/>
          </a:p>
        </p:txBody>
      </p:sp>
      <p:sp>
        <p:nvSpPr>
          <p:cNvPr id="3" name="Content Placeholder 2"/>
          <p:cNvSpPr>
            <a:spLocks noGrp="1"/>
          </p:cNvSpPr>
          <p:nvPr>
            <p:ph idx="1"/>
          </p:nvPr>
        </p:nvSpPr>
        <p:spPr>
          <a:xfrm>
            <a:off x="21769390" y="7372785"/>
            <a:ext cx="25923240" cy="36389733"/>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527110" y="15361920"/>
            <a:ext cx="16515397" cy="28459857"/>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tr-TR"/>
              <a:t>Asıl metin stillerini düzenle</a:t>
            </a:r>
          </a:p>
        </p:txBody>
      </p:sp>
      <p:sp>
        <p:nvSpPr>
          <p:cNvPr id="5" name="Date Placeholder 4"/>
          <p:cNvSpPr>
            <a:spLocks noGrp="1"/>
          </p:cNvSpPr>
          <p:nvPr>
            <p:ph type="dt" sz="half" idx="10"/>
          </p:nvPr>
        </p:nvSpPr>
        <p:spPr/>
        <p:txBody>
          <a:bodyPr/>
          <a:lstStyle/>
          <a:p>
            <a:fld id="{002B7C35-BD45-4009-8414-B331CA31B834}"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937132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527110" y="3413760"/>
            <a:ext cx="16515397" cy="11948160"/>
          </a:xfrm>
        </p:spPr>
        <p:txBody>
          <a:bodyPr anchor="b"/>
          <a:lstStyle>
            <a:lvl1pPr>
              <a:defRPr sz="1792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1769390" y="7372785"/>
            <a:ext cx="25923240" cy="36389733"/>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tr-TR"/>
              <a:t>Resim eklemek için simgeyi tıklatın</a:t>
            </a:r>
            <a:endParaRPr lang="en-US" dirty="0"/>
          </a:p>
        </p:txBody>
      </p:sp>
      <p:sp>
        <p:nvSpPr>
          <p:cNvPr id="4" name="Text Placeholder 3"/>
          <p:cNvSpPr>
            <a:spLocks noGrp="1"/>
          </p:cNvSpPr>
          <p:nvPr>
            <p:ph type="body" sz="half" idx="2"/>
          </p:nvPr>
        </p:nvSpPr>
        <p:spPr>
          <a:xfrm>
            <a:off x="3527110" y="15361920"/>
            <a:ext cx="16515397" cy="28459857"/>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tr-TR"/>
              <a:t>Asıl metin stillerini düzenle</a:t>
            </a:r>
          </a:p>
        </p:txBody>
      </p:sp>
      <p:sp>
        <p:nvSpPr>
          <p:cNvPr id="5" name="Date Placeholder 4"/>
          <p:cNvSpPr>
            <a:spLocks noGrp="1"/>
          </p:cNvSpPr>
          <p:nvPr>
            <p:ph type="dt" sz="half" idx="10"/>
          </p:nvPr>
        </p:nvSpPr>
        <p:spPr/>
        <p:txBody>
          <a:bodyPr/>
          <a:lstStyle/>
          <a:p>
            <a:fld id="{002B7C35-BD45-4009-8414-B331CA31B834}"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67476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726278"/>
            <a:ext cx="44165520" cy="989753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3520440" y="13631334"/>
            <a:ext cx="44165520" cy="3248999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520440" y="47460758"/>
            <a:ext cx="11521440" cy="2726267"/>
          </a:xfrm>
          <a:prstGeom prst="rect">
            <a:avLst/>
          </a:prstGeom>
        </p:spPr>
        <p:txBody>
          <a:bodyPr vert="horz" lIns="91440" tIns="45720" rIns="91440" bIns="45720" rtlCol="0" anchor="ctr"/>
          <a:lstStyle>
            <a:lvl1pPr algn="l">
              <a:defRPr sz="6720">
                <a:solidFill>
                  <a:schemeClr val="tx1">
                    <a:tint val="75000"/>
                  </a:schemeClr>
                </a:solidFill>
              </a:defRPr>
            </a:lvl1pPr>
          </a:lstStyle>
          <a:p>
            <a:fld id="{002B7C35-BD45-4009-8414-B331CA31B834}" type="datetimeFigureOut">
              <a:rPr lang="en-US" smtClean="0"/>
              <a:t>6/20/2021</a:t>
            </a:fld>
            <a:endParaRPr lang="en-US"/>
          </a:p>
        </p:txBody>
      </p:sp>
      <p:sp>
        <p:nvSpPr>
          <p:cNvPr id="5" name="Footer Placeholder 4"/>
          <p:cNvSpPr>
            <a:spLocks noGrp="1"/>
          </p:cNvSpPr>
          <p:nvPr>
            <p:ph type="ftr" sz="quarter" idx="3"/>
          </p:nvPr>
        </p:nvSpPr>
        <p:spPr>
          <a:xfrm>
            <a:off x="16962120" y="47460758"/>
            <a:ext cx="17282160" cy="2726267"/>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47460758"/>
            <a:ext cx="11521440" cy="2726267"/>
          </a:xfrm>
          <a:prstGeom prst="rect">
            <a:avLst/>
          </a:prstGeom>
        </p:spPr>
        <p:txBody>
          <a:bodyPr vert="horz" lIns="91440" tIns="45720" rIns="91440" bIns="45720" rtlCol="0" anchor="ctr"/>
          <a:lstStyle>
            <a:lvl1pPr algn="r">
              <a:defRPr sz="6720">
                <a:solidFill>
                  <a:schemeClr val="tx1">
                    <a:tint val="75000"/>
                  </a:schemeClr>
                </a:solidFill>
              </a:defRPr>
            </a:lvl1pPr>
          </a:lstStyle>
          <a:p>
            <a:fld id="{45656D91-BD74-46A6-B6EF-84F494F3BF7D}" type="slidenum">
              <a:rPr lang="en-US" smtClean="0"/>
              <a:t>‹#›</a:t>
            </a:fld>
            <a:endParaRPr lang="en-US"/>
          </a:p>
        </p:txBody>
      </p:sp>
    </p:spTree>
    <p:extLst>
      <p:ext uri="{BB962C8B-B14F-4D97-AF65-F5344CB8AC3E}">
        <p14:creationId xmlns:p14="http://schemas.microsoft.com/office/powerpoint/2010/main" val="458033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en.wikipedia.org/wiki/Code" TargetMode="External"/><Relationship Id="rId7" Type="http://schemas.openxmlformats.org/officeDocument/2006/relationships/hyperlink" Target="https://www.splashdata.com/splashid/blowfish.htm" TargetMode="External"/><Relationship Id="rId2" Type="http://schemas.openxmlformats.org/officeDocument/2006/relationships/hyperlink" Target="https://en.wikipedia.org/wiki/Cryptography" TargetMode="External"/><Relationship Id="rId1" Type="http://schemas.openxmlformats.org/officeDocument/2006/relationships/slideLayout" Target="../slideLayouts/slideLayout1.xml"/><Relationship Id="rId6" Type="http://schemas.openxmlformats.org/officeDocument/2006/relationships/hyperlink" Target="https://pythoninstitute.org/what-is-python/" TargetMode="External"/><Relationship Id="rId5" Type="http://schemas.openxmlformats.org/officeDocument/2006/relationships/hyperlink" Target="https://en.wikipedia.org/wiki/Ciphertext" TargetMode="External"/><Relationship Id="rId10" Type="http://schemas.openxmlformats.org/officeDocument/2006/relationships/image" Target="../media/image3.png"/><Relationship Id="rId4" Type="http://schemas.openxmlformats.org/officeDocument/2006/relationships/hyperlink" Target="https://en.wikipedia.org/wiki/Plaintext"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14086" y="5749471"/>
            <a:ext cx="8808720" cy="7749418"/>
          </a:xfrm>
        </p:spPr>
        <p:txBody>
          <a:bodyPr>
            <a:normAutofit fontScale="90000"/>
          </a:bodyPr>
          <a:lstStyle/>
          <a:p>
            <a:br>
              <a:rPr lang="tr-TR" sz="6000" b="1" dirty="0"/>
            </a:br>
            <a:br>
              <a:rPr lang="tr-TR" sz="6000" b="1" dirty="0"/>
            </a:br>
            <a:r>
              <a:rPr lang="tr-TR" sz="6000" b="1" dirty="0"/>
              <a:t>SUMMARY</a:t>
            </a:r>
            <a:br>
              <a:rPr lang="tr-TR" sz="4800" dirty="0"/>
            </a:br>
            <a:r>
              <a:rPr lang="tr-TR" sz="4800" dirty="0" err="1"/>
              <a:t>We</a:t>
            </a:r>
            <a:r>
              <a:rPr lang="tr-TR" sz="4800" dirty="0"/>
              <a:t> </a:t>
            </a:r>
            <a:r>
              <a:rPr lang="tr-TR" sz="4800" dirty="0" err="1"/>
              <a:t>examine</a:t>
            </a:r>
            <a:r>
              <a:rPr lang="tr-TR" sz="4800" dirty="0"/>
              <a:t> </a:t>
            </a:r>
            <a:r>
              <a:rPr lang="tr-TR" sz="4800" dirty="0" err="1"/>
              <a:t>the</a:t>
            </a:r>
            <a:r>
              <a:rPr lang="tr-TR" sz="4800" dirty="0"/>
              <a:t> </a:t>
            </a:r>
            <a:r>
              <a:rPr lang="tr-TR" sz="4800" dirty="0" err="1"/>
              <a:t>history</a:t>
            </a:r>
            <a:r>
              <a:rPr lang="tr-TR" sz="4800" dirty="0"/>
              <a:t> of </a:t>
            </a:r>
            <a:r>
              <a:rPr lang="tr-TR" sz="4800" dirty="0" err="1"/>
              <a:t>encryption</a:t>
            </a:r>
            <a:r>
              <a:rPr lang="tr-TR" sz="4800" dirty="0"/>
              <a:t> </a:t>
            </a:r>
            <a:r>
              <a:rPr lang="tr-TR" sz="4800" dirty="0" err="1"/>
              <a:t>from</a:t>
            </a:r>
            <a:r>
              <a:rPr lang="tr-TR" sz="4800" dirty="0"/>
              <a:t> </a:t>
            </a:r>
            <a:r>
              <a:rPr lang="tr-TR" sz="4800" dirty="0" err="1"/>
              <a:t>the</a:t>
            </a:r>
            <a:r>
              <a:rPr lang="tr-TR" sz="4800" dirty="0"/>
              <a:t> </a:t>
            </a:r>
            <a:r>
              <a:rPr lang="tr-TR" sz="4800" dirty="0" err="1"/>
              <a:t>ancient</a:t>
            </a:r>
            <a:r>
              <a:rPr lang="tr-TR" sz="4800" dirty="0"/>
              <a:t> </a:t>
            </a:r>
            <a:r>
              <a:rPr lang="tr-TR" sz="4800" dirty="0" err="1"/>
              <a:t>Egyptians</a:t>
            </a:r>
            <a:r>
              <a:rPr lang="tr-TR" sz="4800" dirty="0"/>
              <a:t> </a:t>
            </a:r>
            <a:r>
              <a:rPr lang="tr-TR" sz="4800" dirty="0" err="1"/>
              <a:t>to</a:t>
            </a:r>
            <a:r>
              <a:rPr lang="tr-TR" sz="4800" dirty="0"/>
              <a:t> </a:t>
            </a:r>
            <a:r>
              <a:rPr lang="tr-TR" sz="4800" dirty="0" err="1"/>
              <a:t>the</a:t>
            </a:r>
            <a:r>
              <a:rPr lang="tr-TR" sz="4800" dirty="0"/>
              <a:t> </a:t>
            </a:r>
            <a:r>
              <a:rPr lang="tr-TR" sz="4800" dirty="0" err="1"/>
              <a:t>present</a:t>
            </a:r>
            <a:r>
              <a:rPr lang="tr-TR" sz="4800" dirty="0"/>
              <a:t> </a:t>
            </a:r>
            <a:r>
              <a:rPr lang="tr-TR" sz="4800" dirty="0" err="1"/>
              <a:t>day</a:t>
            </a:r>
            <a:r>
              <a:rPr lang="tr-TR" sz="4800" dirty="0"/>
              <a:t>. </a:t>
            </a:r>
            <a:r>
              <a:rPr lang="tr-TR" sz="4800" dirty="0" err="1"/>
              <a:t>We</a:t>
            </a:r>
            <a:r>
              <a:rPr lang="tr-TR" sz="4800" dirty="0"/>
              <a:t> </a:t>
            </a:r>
            <a:r>
              <a:rPr lang="tr-TR" sz="4800" dirty="0" err="1"/>
              <a:t>explain</a:t>
            </a:r>
            <a:r>
              <a:rPr lang="tr-TR" sz="4800" dirty="0"/>
              <a:t> </a:t>
            </a:r>
            <a:r>
              <a:rPr lang="tr-TR" sz="4800" dirty="0" err="1"/>
              <a:t>encrytion</a:t>
            </a:r>
            <a:r>
              <a:rPr lang="tr-TR" sz="4800" dirty="0"/>
              <a:t>, </a:t>
            </a:r>
            <a:r>
              <a:rPr lang="tr-TR" sz="4800" dirty="0" err="1"/>
              <a:t>decryption</a:t>
            </a:r>
            <a:r>
              <a:rPr lang="tr-TR" sz="4800" dirty="0"/>
              <a:t> </a:t>
            </a:r>
            <a:r>
              <a:rPr lang="tr-TR" sz="4800" dirty="0" err="1"/>
              <a:t>algorithms</a:t>
            </a:r>
            <a:r>
              <a:rPr lang="tr-TR" sz="4800" dirty="0"/>
              <a:t> </a:t>
            </a:r>
            <a:r>
              <a:rPr lang="tr-TR" sz="4800" dirty="0" err="1"/>
              <a:t>and</a:t>
            </a:r>
            <a:r>
              <a:rPr lang="tr-TR" sz="4800" dirty="0"/>
              <a:t> </a:t>
            </a:r>
            <a:r>
              <a:rPr lang="tr-TR" sz="4800" dirty="0" err="1"/>
              <a:t>working</a:t>
            </a:r>
            <a:r>
              <a:rPr lang="tr-TR" sz="4800" dirty="0"/>
              <a:t> </a:t>
            </a:r>
            <a:r>
              <a:rPr lang="tr-TR" sz="4800" dirty="0" err="1"/>
              <a:t>principles</a:t>
            </a:r>
            <a:r>
              <a:rPr lang="tr-TR" sz="4800" dirty="0"/>
              <a:t>. </a:t>
            </a:r>
            <a:r>
              <a:rPr lang="tr-TR" sz="4800" dirty="0" err="1"/>
              <a:t>We</a:t>
            </a:r>
            <a:r>
              <a:rPr lang="tr-TR" sz="4800" dirty="0"/>
              <a:t> </a:t>
            </a:r>
            <a:r>
              <a:rPr lang="tr-TR" sz="4800" dirty="0" err="1"/>
              <a:t>create</a:t>
            </a:r>
            <a:r>
              <a:rPr lang="tr-TR" sz="4800" dirty="0"/>
              <a:t> </a:t>
            </a:r>
            <a:r>
              <a:rPr lang="tr-TR" sz="4800" dirty="0" err="1"/>
              <a:t>our</a:t>
            </a:r>
            <a:r>
              <a:rPr lang="tr-TR" sz="4800" dirty="0"/>
              <a:t> </a:t>
            </a:r>
            <a:r>
              <a:rPr lang="tr-TR" sz="4800" dirty="0" err="1"/>
              <a:t>own</a:t>
            </a:r>
            <a:r>
              <a:rPr lang="tr-TR" sz="4800" dirty="0"/>
              <a:t> </a:t>
            </a:r>
            <a:r>
              <a:rPr lang="tr-TR" sz="4800" dirty="0" err="1"/>
              <a:t>encryption</a:t>
            </a:r>
            <a:r>
              <a:rPr lang="tr-TR" sz="4800" dirty="0"/>
              <a:t> </a:t>
            </a:r>
            <a:r>
              <a:rPr lang="tr-TR" sz="4800" dirty="0" err="1"/>
              <a:t>and</a:t>
            </a:r>
            <a:r>
              <a:rPr lang="tr-TR" sz="4800" dirty="0"/>
              <a:t> </a:t>
            </a:r>
            <a:r>
              <a:rPr lang="tr-TR" sz="4800" dirty="0" err="1"/>
              <a:t>decryption</a:t>
            </a:r>
            <a:r>
              <a:rPr lang="tr-TR" sz="4800" dirty="0"/>
              <a:t> </a:t>
            </a:r>
            <a:r>
              <a:rPr lang="tr-TR" sz="4800" dirty="0" err="1"/>
              <a:t>algorithm</a:t>
            </a:r>
            <a:r>
              <a:rPr lang="tr-TR" sz="4800" dirty="0"/>
              <a:t> </a:t>
            </a:r>
            <a:r>
              <a:rPr lang="tr-TR" sz="4800" dirty="0" err="1"/>
              <a:t>using</a:t>
            </a:r>
            <a:r>
              <a:rPr lang="tr-TR" sz="4800" dirty="0"/>
              <a:t> </a:t>
            </a:r>
            <a:r>
              <a:rPr lang="tr-TR" sz="4800" dirty="0" err="1"/>
              <a:t>Python</a:t>
            </a:r>
            <a:r>
              <a:rPr lang="tr-TR" sz="4800" dirty="0"/>
              <a:t> </a:t>
            </a:r>
            <a:r>
              <a:rPr lang="tr-TR" sz="4800" dirty="0" err="1"/>
              <a:t>and</a:t>
            </a:r>
            <a:r>
              <a:rPr lang="tr-TR" sz="4800" dirty="0"/>
              <a:t> </a:t>
            </a:r>
            <a:r>
              <a:rPr lang="tr-TR" sz="4800" dirty="0" err="1"/>
              <a:t>quaternions</a:t>
            </a:r>
            <a:r>
              <a:rPr lang="tr-TR" sz="4800" dirty="0"/>
              <a:t>.</a:t>
            </a:r>
            <a:br>
              <a:rPr lang="tr-TR" sz="4800" dirty="0"/>
            </a:br>
            <a:br>
              <a:rPr lang="tr-TR" sz="4800" dirty="0"/>
            </a:br>
            <a:br>
              <a:rPr lang="tr-TR" sz="4800" dirty="0"/>
            </a:br>
            <a:br>
              <a:rPr lang="tr-TR" sz="4800" dirty="0"/>
            </a:br>
            <a:br>
              <a:rPr lang="tr-TR" sz="4800" dirty="0"/>
            </a:br>
            <a:endParaRPr lang="en-US" sz="4800" dirty="0"/>
          </a:p>
        </p:txBody>
      </p:sp>
      <p:sp>
        <p:nvSpPr>
          <p:cNvPr id="4" name="Metin kutusu 3"/>
          <p:cNvSpPr txBox="1"/>
          <p:nvPr/>
        </p:nvSpPr>
        <p:spPr>
          <a:xfrm>
            <a:off x="15929811" y="1137882"/>
            <a:ext cx="19122189" cy="2677656"/>
          </a:xfrm>
          <a:prstGeom prst="rect">
            <a:avLst/>
          </a:prstGeom>
          <a:noFill/>
        </p:spPr>
        <p:txBody>
          <a:bodyPr wrap="square" rtlCol="0">
            <a:spAutoFit/>
          </a:bodyPr>
          <a:lstStyle/>
          <a:p>
            <a:pPr algn="ctr"/>
            <a:r>
              <a:rPr lang="tr-TR" sz="4000" b="1">
                <a:latin typeface="Times New Roman" panose="02020603050405020304" pitchFamily="18" charset="0"/>
                <a:cs typeface="Times New Roman" panose="02020603050405020304" pitchFamily="18" charset="0"/>
              </a:rPr>
              <a:t>USING QUATERNIONS </a:t>
            </a:r>
            <a:r>
              <a:rPr lang="tr-TR" sz="4000" b="1" dirty="0">
                <a:latin typeface="Times New Roman" panose="02020603050405020304" pitchFamily="18" charset="0"/>
                <a:cs typeface="Times New Roman" panose="02020603050405020304" pitchFamily="18" charset="0"/>
              </a:rPr>
              <a:t>ENCRYPTION </a:t>
            </a:r>
          </a:p>
          <a:p>
            <a:pPr algn="ctr"/>
            <a:r>
              <a:rPr lang="tr-TR" sz="4000" b="1" dirty="0">
                <a:latin typeface="Times New Roman" panose="02020603050405020304" pitchFamily="18" charset="0"/>
                <a:cs typeface="Times New Roman" panose="02020603050405020304" pitchFamily="18" charset="0"/>
              </a:rPr>
              <a:t>AND</a:t>
            </a:r>
          </a:p>
          <a:p>
            <a:pPr algn="ctr"/>
            <a:r>
              <a:rPr lang="tr-TR" sz="4000" b="1" dirty="0">
                <a:latin typeface="Times New Roman" panose="02020603050405020304" pitchFamily="18" charset="0"/>
                <a:cs typeface="Times New Roman" panose="02020603050405020304" pitchFamily="18" charset="0"/>
              </a:rPr>
              <a:t>DECRYPTION ALGHORITHM</a:t>
            </a:r>
          </a:p>
          <a:p>
            <a:pPr algn="ctr"/>
            <a:r>
              <a:rPr lang="tr-TR" sz="4800" b="1" dirty="0">
                <a:latin typeface="Times New Roman" panose="02020603050405020304" pitchFamily="18" charset="0"/>
                <a:cs typeface="Times New Roman" panose="02020603050405020304" pitchFamily="18" charset="0"/>
              </a:rPr>
              <a:t>160704002 - NAZİM TOPAL</a:t>
            </a:r>
            <a:endParaRPr lang="en-US" sz="4000" b="1" dirty="0">
              <a:latin typeface="Times New Roman" panose="02020603050405020304" pitchFamily="18" charset="0"/>
              <a:cs typeface="Times New Roman" panose="02020603050405020304" pitchFamily="18" charset="0"/>
            </a:endParaRPr>
          </a:p>
        </p:txBody>
      </p:sp>
      <p:sp>
        <p:nvSpPr>
          <p:cNvPr id="5" name="Dikdörtgen 4"/>
          <p:cNvSpPr/>
          <p:nvPr/>
        </p:nvSpPr>
        <p:spPr>
          <a:xfrm>
            <a:off x="1930400" y="5181600"/>
            <a:ext cx="8890000" cy="56896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nvan 1"/>
          <p:cNvSpPr txBox="1">
            <a:spLocks/>
          </p:cNvSpPr>
          <p:nvPr/>
        </p:nvSpPr>
        <p:spPr>
          <a:xfrm>
            <a:off x="1994378" y="15059781"/>
            <a:ext cx="8808720" cy="8280399"/>
          </a:xfrm>
          <a:prstGeom prst="rect">
            <a:avLst/>
          </a:prstGeom>
        </p:spPr>
        <p:txBody>
          <a:bodyPr vert="horz" lIns="91440" tIns="45720" rIns="91440" bIns="45720" rtlCol="0" anchor="b">
            <a:no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4800" b="1" dirty="0"/>
              <a:t>INTRODUCTION</a:t>
            </a:r>
          </a:p>
          <a:p>
            <a:pPr algn="just"/>
            <a:br>
              <a:rPr lang="tr-TR" sz="4800" dirty="0"/>
            </a:b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In</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u="none" strike="noStrike" dirty="0" err="1">
                <a:effectLst/>
                <a:latin typeface="Times New Roman" panose="02020603050405020304" pitchFamily="18" charset="0"/>
                <a:ea typeface="Calibri" panose="020F0502020204030204" pitchFamily="34" charset="0"/>
                <a:cs typeface="Times New Roman" panose="02020603050405020304" pitchFamily="18" charset="0"/>
                <a:hlinkClick r:id="rId2" tooltip="Cryptography">
                  <a:extLst>
                    <a:ext uri="{A12FA001-AC4F-418D-AE19-62706E023703}">
                      <ahyp:hlinkClr xmlns:ahyp="http://schemas.microsoft.com/office/drawing/2018/hyperlinkcolor" val="tx"/>
                    </a:ext>
                  </a:extLst>
                </a:hlinkClick>
              </a:rPr>
              <a:t>cryptography</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encryption</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process</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tr-TR" sz="4800" u="none" strike="noStrike" dirty="0" err="1">
                <a:effectLst/>
                <a:latin typeface="Times New Roman" panose="02020603050405020304" pitchFamily="18" charset="0"/>
                <a:ea typeface="Calibri" panose="020F0502020204030204" pitchFamily="34" charset="0"/>
                <a:cs typeface="Times New Roman" panose="02020603050405020304" pitchFamily="18" charset="0"/>
                <a:hlinkClick r:id="rId3" tooltip="Code">
                  <a:extLst>
                    <a:ext uri="{A12FA001-AC4F-418D-AE19-62706E023703}">
                      <ahyp:hlinkClr xmlns:ahyp="http://schemas.microsoft.com/office/drawing/2018/hyperlinkcolor" val="tx"/>
                    </a:ext>
                  </a:extLst>
                </a:hlinkClick>
              </a:rPr>
              <a:t>encoding</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information</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process</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converts</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original</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representation</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information</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known</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as </a:t>
            </a:r>
            <a:r>
              <a:rPr lang="tr-TR" sz="4800" u="none" strike="noStrike" dirty="0" err="1">
                <a:effectLst/>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plaintext</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into</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an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alternative</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form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known</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as </a:t>
            </a:r>
            <a:r>
              <a:rPr lang="tr-TR" sz="4800" u="none" strike="noStrike" dirty="0" err="1">
                <a:effectLst/>
                <a:latin typeface="Times New Roman" panose="02020603050405020304" pitchFamily="18" charset="0"/>
                <a:ea typeface="Calibri" panose="020F0502020204030204" pitchFamily="34" charset="0"/>
                <a:cs typeface="Times New Roman" panose="02020603050405020304" pitchFamily="18" charset="0"/>
                <a:hlinkClick r:id="rId5" tooltip="Ciphertext">
                  <a:extLst>
                    <a:ext uri="{A12FA001-AC4F-418D-AE19-62706E023703}">
                      <ahyp:hlinkClr xmlns:ahyp="http://schemas.microsoft.com/office/drawing/2018/hyperlinkcolor" val="tx"/>
                    </a:ext>
                  </a:extLst>
                </a:hlinkClick>
              </a:rPr>
              <a:t>ciphertext</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Ideally</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only</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authorized</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parties</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can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decipher</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ciphertext</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back</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plaintext</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access</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original</a:t>
            </a:r>
            <a:r>
              <a:rPr lang="tr-TR" sz="4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800" dirty="0" err="1">
                <a:effectLst/>
                <a:latin typeface="Times New Roman" panose="02020603050405020304" pitchFamily="18" charset="0"/>
                <a:ea typeface="Calibri" panose="020F0502020204030204" pitchFamily="34" charset="0"/>
                <a:cs typeface="Times New Roman" panose="02020603050405020304" pitchFamily="18" charset="0"/>
              </a:rPr>
              <a:t>information</a:t>
            </a:r>
            <a:br>
              <a:rPr lang="tr-TR" sz="4800" dirty="0">
                <a:latin typeface="Times New Roman" panose="02020603050405020304" pitchFamily="18" charset="0"/>
                <a:cs typeface="Times New Roman" panose="02020603050405020304" pitchFamily="18" charset="0"/>
              </a:rPr>
            </a:br>
            <a:br>
              <a:rPr lang="tr-TR" sz="4800" dirty="0"/>
            </a:br>
            <a:br>
              <a:rPr lang="tr-TR" sz="4800" dirty="0"/>
            </a:br>
            <a:br>
              <a:rPr lang="tr-TR" sz="4800" dirty="0"/>
            </a:br>
            <a:endParaRPr lang="en-US" sz="4800" dirty="0"/>
          </a:p>
        </p:txBody>
      </p:sp>
      <p:sp>
        <p:nvSpPr>
          <p:cNvPr id="7" name="Dikdörtgen 6"/>
          <p:cNvSpPr/>
          <p:nvPr/>
        </p:nvSpPr>
        <p:spPr>
          <a:xfrm>
            <a:off x="1960880" y="11887200"/>
            <a:ext cx="8890000" cy="82804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nvan 1"/>
          <p:cNvSpPr txBox="1">
            <a:spLocks/>
          </p:cNvSpPr>
          <p:nvPr/>
        </p:nvSpPr>
        <p:spPr>
          <a:xfrm>
            <a:off x="2383131" y="27866221"/>
            <a:ext cx="8808720" cy="17424400"/>
          </a:xfrm>
          <a:prstGeom prst="rect">
            <a:avLst/>
          </a:prstGeom>
        </p:spPr>
        <p:txBody>
          <a:bodyPr vert="horz" lIns="91440" tIns="45720" rIns="91440" bIns="45720" rtlCol="0" anchor="b">
            <a:normAutofit fontScale="850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a:t>METHOD</a:t>
            </a:r>
          </a:p>
          <a:p>
            <a:pPr algn="just"/>
            <a:r>
              <a:rPr lang="en-US" sz="5600" dirty="0">
                <a:latin typeface="Times New Roman" panose="02020603050405020304" pitchFamily="18" charset="0"/>
                <a:cs typeface="Times New Roman" panose="02020603050405020304" pitchFamily="18" charset="0"/>
              </a:rPr>
              <a:t>We realized the quaternion features by writing functions on the python program. We randomly selected the encryption keys. Since has negative numbers  in the quaternion multiplications formed, all the elements of the quaternion were added together with a random constant number and became positive.</a:t>
            </a:r>
            <a:endParaRPr lang="tr-TR" sz="5600" dirty="0">
              <a:latin typeface="Times New Roman" panose="02020603050405020304" pitchFamily="18" charset="0"/>
              <a:cs typeface="Times New Roman" panose="02020603050405020304" pitchFamily="18" charset="0"/>
            </a:endParaRPr>
          </a:p>
          <a:p>
            <a:pPr algn="l"/>
            <a:br>
              <a:rPr lang="tr-TR" sz="4800" dirty="0"/>
            </a:br>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br>
              <a:rPr lang="tr-TR" sz="4800" dirty="0"/>
            </a:br>
            <a:br>
              <a:rPr lang="tr-TR" sz="4800" dirty="0"/>
            </a:br>
            <a:br>
              <a:rPr lang="tr-TR" sz="4800" dirty="0"/>
            </a:br>
            <a:br>
              <a:rPr lang="tr-TR" sz="4800" dirty="0"/>
            </a:br>
            <a:endParaRPr lang="en-US" sz="4800" dirty="0"/>
          </a:p>
        </p:txBody>
      </p:sp>
      <p:sp>
        <p:nvSpPr>
          <p:cNvPr id="10" name="Dikdörtgen 9"/>
          <p:cNvSpPr/>
          <p:nvPr/>
        </p:nvSpPr>
        <p:spPr>
          <a:xfrm>
            <a:off x="2143379" y="25603199"/>
            <a:ext cx="8890000" cy="11069053"/>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nvan 1"/>
          <p:cNvSpPr txBox="1">
            <a:spLocks/>
          </p:cNvSpPr>
          <p:nvPr/>
        </p:nvSpPr>
        <p:spPr>
          <a:xfrm>
            <a:off x="14254480" y="5334000"/>
            <a:ext cx="20797520" cy="548640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4800" dirty="0"/>
              <a:t>PROBLEM</a:t>
            </a:r>
          </a:p>
          <a:p>
            <a:pPr algn="just"/>
            <a:r>
              <a:rPr lang="en-US" sz="4800" dirty="0"/>
              <a:t>Today, protecting information is more important than accessing information.</a:t>
            </a:r>
            <a:endParaRPr lang="tr-TR" sz="4800" dirty="0"/>
          </a:p>
          <a:p>
            <a:pPr algn="just"/>
            <a:r>
              <a:rPr lang="en-US" sz="4800" dirty="0"/>
              <a:t>Everyone wants their personal data not to be accessed by others.</a:t>
            </a:r>
            <a:endParaRPr lang="tr-TR" sz="4800" dirty="0"/>
          </a:p>
          <a:p>
            <a:pPr algn="just"/>
            <a:r>
              <a:rPr lang="en-US" sz="4800" dirty="0"/>
              <a:t>Emails, accounting records, phone messages, private pictures...</a:t>
            </a:r>
            <a:endParaRPr lang="tr-TR" sz="4800" dirty="0"/>
          </a:p>
          <a:p>
            <a:pPr algn="just"/>
            <a:r>
              <a:rPr lang="en-US" sz="4800" dirty="0"/>
              <a:t>Quaternions used in many engineering fields are also used in encryption.</a:t>
            </a:r>
            <a:br>
              <a:rPr lang="tr-TR" sz="4800" dirty="0"/>
            </a:br>
            <a:br>
              <a:rPr lang="tr-TR" sz="4800" dirty="0"/>
            </a:br>
            <a:br>
              <a:rPr lang="tr-TR" sz="4800" dirty="0"/>
            </a:br>
            <a:endParaRPr lang="en-US" sz="4800" dirty="0"/>
          </a:p>
        </p:txBody>
      </p:sp>
      <p:sp>
        <p:nvSpPr>
          <p:cNvPr id="12" name="Dikdörtgen 11"/>
          <p:cNvSpPr/>
          <p:nvPr/>
        </p:nvSpPr>
        <p:spPr>
          <a:xfrm>
            <a:off x="14224000" y="5181600"/>
            <a:ext cx="20828000" cy="4060371"/>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nvan 1"/>
          <p:cNvSpPr txBox="1">
            <a:spLocks/>
          </p:cNvSpPr>
          <p:nvPr/>
        </p:nvSpPr>
        <p:spPr>
          <a:xfrm>
            <a:off x="14254480" y="12039600"/>
            <a:ext cx="20797520" cy="548640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endParaRPr lang="tr-TR" sz="4800" dirty="0"/>
          </a:p>
          <a:p>
            <a:br>
              <a:rPr lang="tr-TR" sz="4800" dirty="0"/>
            </a:br>
            <a:br>
              <a:rPr lang="tr-TR" sz="4800" dirty="0"/>
            </a:br>
            <a:br>
              <a:rPr lang="tr-TR" sz="4800" dirty="0"/>
            </a:br>
            <a:endParaRPr lang="en-US" sz="4800" dirty="0"/>
          </a:p>
        </p:txBody>
      </p:sp>
      <p:sp>
        <p:nvSpPr>
          <p:cNvPr id="14" name="Dikdörtgen 13"/>
          <p:cNvSpPr/>
          <p:nvPr/>
        </p:nvSpPr>
        <p:spPr>
          <a:xfrm>
            <a:off x="14224000" y="9394371"/>
            <a:ext cx="20828000" cy="30686829"/>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nvan 1"/>
          <p:cNvSpPr txBox="1">
            <a:spLocks/>
          </p:cNvSpPr>
          <p:nvPr/>
        </p:nvSpPr>
        <p:spPr>
          <a:xfrm>
            <a:off x="38587680" y="5181600"/>
            <a:ext cx="8808720" cy="7315200"/>
          </a:xfrm>
          <a:prstGeom prst="rect">
            <a:avLst/>
          </a:prstGeom>
        </p:spPr>
        <p:txBody>
          <a:bodyPr vert="horz" lIns="91440" tIns="45720" rIns="91440" bIns="45720" rtlCol="0" anchor="b">
            <a:normAutofit fontScale="700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900" b="1" dirty="0">
                <a:latin typeface="Times New Roman" panose="02020603050405020304" pitchFamily="18" charset="0"/>
                <a:cs typeface="Times New Roman" panose="02020603050405020304" pitchFamily="18" charset="0"/>
              </a:rPr>
              <a:t>CONCLUSION</a:t>
            </a:r>
          </a:p>
          <a:p>
            <a:pPr algn="just"/>
            <a:br>
              <a:rPr lang="tr-TR" sz="4800" dirty="0"/>
            </a:br>
            <a:r>
              <a:rPr lang="en-US" sz="6900" dirty="0">
                <a:latin typeface="Times New Roman" panose="02020603050405020304" pitchFamily="18" charset="0"/>
                <a:cs typeface="Times New Roman" panose="02020603050405020304" pitchFamily="18" charset="0"/>
              </a:rPr>
              <a:t>By using the python program, the texts entered from the keyboard were encrypted with the help of quaternions and the encrypted texts were decrypted.</a:t>
            </a:r>
            <a:br>
              <a:rPr lang="tr-TR" sz="6900" dirty="0">
                <a:latin typeface="Times New Roman" panose="02020603050405020304" pitchFamily="18" charset="0"/>
                <a:cs typeface="Times New Roman" panose="02020603050405020304" pitchFamily="18" charset="0"/>
              </a:rPr>
            </a:br>
            <a:r>
              <a:rPr lang="tr-TR" sz="6900" dirty="0" err="1">
                <a:latin typeface="Times New Roman" panose="02020603050405020304" pitchFamily="18" charset="0"/>
                <a:cs typeface="Times New Roman" panose="02020603050405020304" pitchFamily="18" charset="0"/>
              </a:rPr>
              <a:t>In</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encryption</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the</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text</a:t>
            </a:r>
            <a:r>
              <a:rPr lang="tr-TR" sz="6900" dirty="0">
                <a:latin typeface="Times New Roman" panose="02020603050405020304" pitchFamily="18" charset="0"/>
                <a:cs typeface="Times New Roman" panose="02020603050405020304" pitchFamily="18" charset="0"/>
              </a:rPr>
              <a:t> size is </a:t>
            </a:r>
            <a:r>
              <a:rPr lang="tr-TR" sz="6900" dirty="0" err="1">
                <a:latin typeface="Times New Roman" panose="02020603050405020304" pitchFamily="18" charset="0"/>
                <a:cs typeface="Times New Roman" panose="02020603050405020304" pitchFamily="18" charset="0"/>
              </a:rPr>
              <a:t>increase</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to</a:t>
            </a:r>
            <a:r>
              <a:rPr lang="tr-TR" sz="6900" dirty="0">
                <a:latin typeface="Times New Roman" panose="02020603050405020304" pitchFamily="18" charset="0"/>
                <a:cs typeface="Times New Roman" panose="02020603050405020304" pitchFamily="18" charset="0"/>
              </a:rPr>
              <a:t> 8 </a:t>
            </a:r>
            <a:r>
              <a:rPr lang="tr-TR" sz="6900" dirty="0" err="1">
                <a:latin typeface="Times New Roman" panose="02020603050405020304" pitchFamily="18" charset="0"/>
                <a:cs typeface="Times New Roman" panose="02020603050405020304" pitchFamily="18" charset="0"/>
              </a:rPr>
              <a:t>times</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By</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optimizing</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the</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encryption</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key</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the</a:t>
            </a:r>
            <a:r>
              <a:rPr lang="tr-TR" sz="6900" dirty="0">
                <a:latin typeface="Times New Roman" panose="02020603050405020304" pitchFamily="18" charset="0"/>
                <a:cs typeface="Times New Roman" panose="02020603050405020304" pitchFamily="18" charset="0"/>
              </a:rPr>
              <a:t> size of </a:t>
            </a:r>
            <a:r>
              <a:rPr lang="tr-TR" sz="6900" dirty="0" err="1">
                <a:latin typeface="Times New Roman" panose="02020603050405020304" pitchFamily="18" charset="0"/>
                <a:cs typeface="Times New Roman" panose="02020603050405020304" pitchFamily="18" charset="0"/>
              </a:rPr>
              <a:t>the</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encrypted</a:t>
            </a:r>
            <a:r>
              <a:rPr lang="tr-TR" sz="6900" dirty="0">
                <a:latin typeface="Times New Roman" panose="02020603050405020304" pitchFamily="18" charset="0"/>
                <a:cs typeface="Times New Roman" panose="02020603050405020304" pitchFamily="18" charset="0"/>
              </a:rPr>
              <a:t> </a:t>
            </a:r>
            <a:r>
              <a:rPr lang="tr-TR" sz="6900" dirty="0" err="1">
                <a:latin typeface="Times New Roman" panose="02020603050405020304" pitchFamily="18" charset="0"/>
                <a:cs typeface="Times New Roman" panose="02020603050405020304" pitchFamily="18" charset="0"/>
              </a:rPr>
              <a:t>text</a:t>
            </a:r>
            <a:r>
              <a:rPr lang="tr-TR" sz="6900" dirty="0">
                <a:latin typeface="Times New Roman" panose="02020603050405020304" pitchFamily="18" charset="0"/>
                <a:cs typeface="Times New Roman" panose="02020603050405020304" pitchFamily="18" charset="0"/>
              </a:rPr>
              <a:t> can be </a:t>
            </a:r>
            <a:r>
              <a:rPr lang="tr-TR" sz="6900" dirty="0" err="1">
                <a:latin typeface="Times New Roman" panose="02020603050405020304" pitchFamily="18" charset="0"/>
                <a:cs typeface="Times New Roman" panose="02020603050405020304" pitchFamily="18" charset="0"/>
              </a:rPr>
              <a:t>reduced</a:t>
            </a:r>
            <a:r>
              <a:rPr lang="tr-TR" sz="6900" dirty="0">
                <a:latin typeface="Times New Roman" panose="02020603050405020304" pitchFamily="18" charset="0"/>
                <a:cs typeface="Times New Roman" panose="02020603050405020304" pitchFamily="18" charset="0"/>
              </a:rPr>
              <a:t>.</a:t>
            </a:r>
            <a:br>
              <a:rPr lang="tr-TR" sz="6900" dirty="0">
                <a:latin typeface="Times New Roman" panose="02020603050405020304" pitchFamily="18" charset="0"/>
                <a:cs typeface="Times New Roman" panose="02020603050405020304" pitchFamily="18" charset="0"/>
              </a:rPr>
            </a:br>
            <a:br>
              <a:rPr lang="tr-TR" sz="6200" dirty="0">
                <a:latin typeface="Times New Roman" panose="02020603050405020304" pitchFamily="18" charset="0"/>
                <a:cs typeface="Times New Roman" panose="02020603050405020304" pitchFamily="18" charset="0"/>
              </a:rPr>
            </a:br>
            <a:br>
              <a:rPr lang="tr-TR" sz="4800" dirty="0"/>
            </a:br>
            <a:br>
              <a:rPr lang="tr-TR" sz="4800" dirty="0"/>
            </a:br>
            <a:endParaRPr lang="en-US" sz="4800" dirty="0"/>
          </a:p>
        </p:txBody>
      </p:sp>
      <p:sp>
        <p:nvSpPr>
          <p:cNvPr id="16" name="Dikdörtgen 15"/>
          <p:cNvSpPr/>
          <p:nvPr/>
        </p:nvSpPr>
        <p:spPr>
          <a:xfrm>
            <a:off x="38557200" y="5029200"/>
            <a:ext cx="8890000" cy="56896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ikdörtgen 17"/>
          <p:cNvSpPr/>
          <p:nvPr/>
        </p:nvSpPr>
        <p:spPr>
          <a:xfrm>
            <a:off x="38740080" y="15036800"/>
            <a:ext cx="8890000" cy="76200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nvan 1"/>
          <p:cNvSpPr txBox="1">
            <a:spLocks/>
          </p:cNvSpPr>
          <p:nvPr/>
        </p:nvSpPr>
        <p:spPr>
          <a:xfrm>
            <a:off x="38821360" y="24434800"/>
            <a:ext cx="8808720" cy="13970000"/>
          </a:xfrm>
          <a:prstGeom prst="rect">
            <a:avLst/>
          </a:prstGeom>
        </p:spPr>
        <p:txBody>
          <a:bodyPr vert="horz" lIns="91440" tIns="45720" rIns="91440" bIns="45720" rtlCol="0" anchor="b">
            <a:normAutofit fontScale="850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a:t>SOURCES</a:t>
            </a:r>
          </a:p>
          <a:p>
            <a:pPr algn="l"/>
            <a:br>
              <a:rPr lang="tr-TR" sz="4800" dirty="0"/>
            </a:br>
            <a:r>
              <a:rPr lang="tr-TR" sz="4800" dirty="0" err="1"/>
              <a:t>Python</a:t>
            </a:r>
            <a:r>
              <a:rPr lang="tr-TR" sz="4800" dirty="0"/>
              <a:t> </a:t>
            </a:r>
            <a:r>
              <a:rPr lang="tr-TR" sz="4800" dirty="0" err="1"/>
              <a:t>programm</a:t>
            </a:r>
            <a:endParaRPr lang="tr-TR" sz="4800" dirty="0"/>
          </a:p>
          <a:p>
            <a:pPr algn="l"/>
            <a:r>
              <a:rPr lang="tr-TR" sz="4800" dirty="0" err="1"/>
              <a:t>Anaconda</a:t>
            </a:r>
            <a:r>
              <a:rPr lang="tr-TR" sz="4800" dirty="0"/>
              <a:t> </a:t>
            </a:r>
            <a:r>
              <a:rPr lang="tr-TR" sz="4800" dirty="0" err="1"/>
              <a:t>Spyder</a:t>
            </a:r>
            <a:endParaRPr lang="tr-TR" sz="4800" dirty="0"/>
          </a:p>
          <a:p>
            <a:pPr algn="l"/>
            <a:endParaRPr lang="tr-TR" sz="4800" dirty="0"/>
          </a:p>
          <a:p>
            <a:pPr algn="l"/>
            <a:r>
              <a:rPr lang="tr-TR" sz="4800" dirty="0" err="1"/>
              <a:t>Quaternions</a:t>
            </a:r>
            <a:r>
              <a:rPr lang="tr-TR" sz="4800" dirty="0"/>
              <a:t> </a:t>
            </a:r>
            <a:r>
              <a:rPr lang="tr-TR" sz="4800" dirty="0" err="1"/>
              <a:t>and</a:t>
            </a:r>
            <a:r>
              <a:rPr lang="tr-TR" sz="4800" dirty="0"/>
              <a:t> </a:t>
            </a:r>
            <a:r>
              <a:rPr lang="tr-TR" sz="4800" dirty="0" err="1"/>
              <a:t>some</a:t>
            </a:r>
            <a:r>
              <a:rPr lang="tr-TR" sz="4800" dirty="0"/>
              <a:t> </a:t>
            </a:r>
            <a:r>
              <a:rPr lang="tr-TR" sz="4800" dirty="0" err="1"/>
              <a:t>features</a:t>
            </a:r>
            <a:endParaRPr lang="tr-TR" sz="4800" dirty="0"/>
          </a:p>
          <a:p>
            <a:pPr algn="l"/>
            <a:endParaRPr lang="tr-TR" sz="4800" dirty="0"/>
          </a:p>
          <a:p>
            <a:pPr algn="l"/>
            <a:r>
              <a:rPr lang="tr-TR" sz="4800" dirty="0">
                <a:effectLst/>
                <a:latin typeface="Arial" panose="020B0604020202020204" pitchFamily="34" charset="0"/>
                <a:ea typeface="Calibri" panose="020F0502020204030204" pitchFamily="34" charset="0"/>
                <a:cs typeface="Times New Roman" panose="02020603050405020304" pitchFamily="18" charset="0"/>
              </a:rPr>
              <a:t>https://en.wikipedia.org/wiki/Quaternion</a:t>
            </a:r>
            <a:endParaRPr lang="tr-TR" sz="4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tr-TR" sz="5200" dirty="0">
              <a:latin typeface="Times New Roman" panose="02020603050405020304" pitchFamily="18" charset="0"/>
              <a:cs typeface="Times New Roman" panose="02020603050405020304" pitchFamily="18" charset="0"/>
            </a:endParaRPr>
          </a:p>
          <a:p>
            <a:pPr algn="l"/>
            <a:r>
              <a:rPr lang="tr-TR" sz="5200" strike="noStrike" dirty="0">
                <a:effectLst/>
                <a:latin typeface="Times New Roman" panose="02020603050405020304" pitchFamily="18"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https://pythoninstitute.org/what-is-python/</a:t>
            </a:r>
            <a:endParaRPr lang="tr-TR" sz="5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endParaRPr lang="tr-TR" sz="4800" dirty="0"/>
          </a:p>
          <a:p>
            <a:pPr algn="l"/>
            <a:endParaRPr lang="tr-TR" sz="5200" dirty="0">
              <a:latin typeface="Times New Roman" panose="02020603050405020304" pitchFamily="18" charset="0"/>
              <a:cs typeface="Times New Roman" panose="02020603050405020304" pitchFamily="18" charset="0"/>
            </a:endParaRPr>
          </a:p>
          <a:p>
            <a:pPr algn="l"/>
            <a:r>
              <a:rPr lang="tr-TR" sz="5200" dirty="0">
                <a:effectLst/>
                <a:latin typeface="Times New Roman" panose="02020603050405020304" pitchFamily="18" charset="0"/>
                <a:ea typeface="Calibri" panose="020F0502020204030204" pitchFamily="34" charset="0"/>
                <a:cs typeface="Times New Roman" panose="02020603050405020304" pitchFamily="18" charset="0"/>
              </a:rPr>
              <a:t>https://www.tiobe.com/tiobe-index/</a:t>
            </a:r>
            <a:endParaRPr lang="tr-TR" sz="5200" dirty="0">
              <a:latin typeface="Times New Roman" panose="02020603050405020304" pitchFamily="18" charset="0"/>
              <a:cs typeface="Times New Roman" panose="02020603050405020304" pitchFamily="18" charset="0"/>
            </a:endParaRPr>
          </a:p>
          <a:p>
            <a:pPr algn="l"/>
            <a:endParaRPr lang="tr-TR" sz="4800" dirty="0"/>
          </a:p>
          <a:p>
            <a:pPr algn="l"/>
            <a:endParaRPr lang="tr-TR" sz="5200" dirty="0">
              <a:latin typeface="Times New Roman" panose="02020603050405020304" pitchFamily="18" charset="0"/>
              <a:cs typeface="Times New Roman" panose="02020603050405020304" pitchFamily="18" charset="0"/>
            </a:endParaRPr>
          </a:p>
          <a:p>
            <a:pPr algn="l"/>
            <a:r>
              <a:rPr lang="tr-TR" sz="5200" u="none" strike="noStrike" dirty="0">
                <a:effectLst/>
                <a:latin typeface="Times New Roman" panose="02020603050405020304" pitchFamily="18"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https://www.splashdata.com/splashid/blowfish.htm</a:t>
            </a:r>
            <a:endParaRPr lang="tr-TR" sz="5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endParaRPr lang="tr-TR" sz="4800" dirty="0"/>
          </a:p>
          <a:p>
            <a:pPr algn="l"/>
            <a:endParaRPr lang="tr-TR" sz="4800" dirty="0"/>
          </a:p>
          <a:p>
            <a:pPr algn="l"/>
            <a:endParaRPr lang="tr-TR" sz="4800" dirty="0"/>
          </a:p>
          <a:p>
            <a:pPr algn="l"/>
            <a:endParaRPr lang="tr-TR" sz="4800" dirty="0"/>
          </a:p>
          <a:p>
            <a:pPr algn="l"/>
            <a:endParaRPr lang="tr-TR" sz="4800" dirty="0"/>
          </a:p>
          <a:p>
            <a:pPr algn="l"/>
            <a:br>
              <a:rPr lang="tr-TR" sz="4800" dirty="0"/>
            </a:br>
            <a:br>
              <a:rPr lang="tr-TR" sz="4800" dirty="0"/>
            </a:br>
            <a:br>
              <a:rPr lang="tr-TR" sz="4800" dirty="0"/>
            </a:br>
            <a:br>
              <a:rPr lang="tr-TR" sz="4800" dirty="0"/>
            </a:br>
            <a:endParaRPr lang="en-US" sz="4800" dirty="0"/>
          </a:p>
        </p:txBody>
      </p:sp>
      <p:sp>
        <p:nvSpPr>
          <p:cNvPr id="20" name="Dikdörtgen 19"/>
          <p:cNvSpPr/>
          <p:nvPr/>
        </p:nvSpPr>
        <p:spPr>
          <a:xfrm>
            <a:off x="38740080" y="24434800"/>
            <a:ext cx="8890000" cy="154940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s://maltepe.edu.tr/Content/Media/Seo/06062018074424959-SagLogo.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13280" y="445602"/>
            <a:ext cx="13025120" cy="3234980"/>
          </a:xfrm>
          <a:prstGeom prst="rect">
            <a:avLst/>
          </a:prstGeom>
          <a:noFill/>
          <a:extLst>
            <a:ext uri="{909E8E84-426E-40DD-AFC4-6F175D3DCCD1}">
              <a14:hiddenFill xmlns:a14="http://schemas.microsoft.com/office/drawing/2010/main">
                <a:solidFill>
                  <a:srgbClr val="FFFFFF"/>
                </a:solidFill>
              </a14:hiddenFill>
            </a:ext>
          </a:extLst>
        </p:spPr>
      </p:pic>
      <p:sp>
        <p:nvSpPr>
          <p:cNvPr id="22" name="Metin kutusu 21"/>
          <p:cNvSpPr txBox="1"/>
          <p:nvPr/>
        </p:nvSpPr>
        <p:spPr>
          <a:xfrm>
            <a:off x="36704083" y="968783"/>
            <a:ext cx="12941684" cy="2554545"/>
          </a:xfrm>
          <a:prstGeom prst="rect">
            <a:avLst/>
          </a:prstGeom>
          <a:noFill/>
        </p:spPr>
        <p:txBody>
          <a:bodyPr wrap="none" rtlCol="0">
            <a:spAutoFit/>
          </a:bodyPr>
          <a:lstStyle/>
          <a:p>
            <a:pPr algn="ctr"/>
            <a:r>
              <a:rPr lang="tr-TR" sz="8000" b="1" dirty="0" err="1">
                <a:solidFill>
                  <a:srgbClr val="7030A0"/>
                </a:solidFill>
              </a:rPr>
              <a:t>Computer</a:t>
            </a:r>
            <a:r>
              <a:rPr lang="tr-TR" sz="8000" b="1" dirty="0">
                <a:solidFill>
                  <a:srgbClr val="7030A0"/>
                </a:solidFill>
              </a:rPr>
              <a:t> </a:t>
            </a:r>
            <a:r>
              <a:rPr lang="tr-TR" sz="8000" b="1" dirty="0" err="1">
                <a:solidFill>
                  <a:srgbClr val="7030A0"/>
                </a:solidFill>
              </a:rPr>
              <a:t>Engineering</a:t>
            </a:r>
            <a:endParaRPr lang="tr-TR" sz="8000" b="1" dirty="0">
              <a:solidFill>
                <a:srgbClr val="7030A0"/>
              </a:solidFill>
            </a:endParaRPr>
          </a:p>
          <a:p>
            <a:pPr algn="ctr"/>
            <a:r>
              <a:rPr lang="tr-TR" sz="8000" b="1" dirty="0">
                <a:solidFill>
                  <a:srgbClr val="7030A0"/>
                </a:solidFill>
              </a:rPr>
              <a:t>2020-2021 </a:t>
            </a:r>
            <a:r>
              <a:rPr lang="tr-TR" sz="8000" b="1" dirty="0" err="1">
                <a:solidFill>
                  <a:srgbClr val="7030A0"/>
                </a:solidFill>
              </a:rPr>
              <a:t>Graduation</a:t>
            </a:r>
            <a:r>
              <a:rPr lang="tr-TR" sz="8000" b="1" dirty="0">
                <a:solidFill>
                  <a:srgbClr val="7030A0"/>
                </a:solidFill>
              </a:rPr>
              <a:t> Project</a:t>
            </a:r>
            <a:endParaRPr lang="en-US" sz="8000" b="1" dirty="0">
              <a:solidFill>
                <a:srgbClr val="7030A0"/>
              </a:solidFill>
            </a:endParaRPr>
          </a:p>
        </p:txBody>
      </p:sp>
      <p:pic>
        <p:nvPicPr>
          <p:cNvPr id="26" name="Resim 25">
            <a:extLst>
              <a:ext uri="{FF2B5EF4-FFF2-40B4-BE49-F238E27FC236}">
                <a16:creationId xmlns:a16="http://schemas.microsoft.com/office/drawing/2014/main" id="{254189BD-0BC1-4F1D-94B2-D24E08AA1BCA}"/>
              </a:ext>
            </a:extLst>
          </p:cNvPr>
          <p:cNvPicPr>
            <a:picLocks noChangeAspect="1"/>
          </p:cNvPicPr>
          <p:nvPr/>
        </p:nvPicPr>
        <p:blipFill>
          <a:blip r:embed="rId9"/>
          <a:stretch>
            <a:fillRect/>
          </a:stretch>
        </p:blipFill>
        <p:spPr>
          <a:xfrm>
            <a:off x="14382091" y="27879056"/>
            <a:ext cx="10255909" cy="8225971"/>
          </a:xfrm>
          <a:prstGeom prst="rect">
            <a:avLst/>
          </a:prstGeom>
        </p:spPr>
      </p:pic>
      <p:pic>
        <p:nvPicPr>
          <p:cNvPr id="28" name="Resim 27">
            <a:extLst>
              <a:ext uri="{FF2B5EF4-FFF2-40B4-BE49-F238E27FC236}">
                <a16:creationId xmlns:a16="http://schemas.microsoft.com/office/drawing/2014/main" id="{9BBDDF6D-4050-4776-851D-BA35C4F23E9D}"/>
              </a:ext>
            </a:extLst>
          </p:cNvPr>
          <p:cNvPicPr>
            <a:picLocks noChangeAspect="1"/>
          </p:cNvPicPr>
          <p:nvPr/>
        </p:nvPicPr>
        <p:blipFill>
          <a:blip r:embed="rId10"/>
          <a:stretch>
            <a:fillRect/>
          </a:stretch>
        </p:blipFill>
        <p:spPr>
          <a:xfrm>
            <a:off x="24653240" y="27879056"/>
            <a:ext cx="10255909" cy="8225971"/>
          </a:xfrm>
          <a:prstGeom prst="rect">
            <a:avLst/>
          </a:prstGeom>
        </p:spPr>
      </p:pic>
      <p:sp>
        <p:nvSpPr>
          <p:cNvPr id="29" name="Metin kutusu 28">
            <a:extLst>
              <a:ext uri="{FF2B5EF4-FFF2-40B4-BE49-F238E27FC236}">
                <a16:creationId xmlns:a16="http://schemas.microsoft.com/office/drawing/2014/main" id="{A406BEA1-B6CD-45A7-8FB2-F47DFA529D7F}"/>
              </a:ext>
            </a:extLst>
          </p:cNvPr>
          <p:cNvSpPr txBox="1"/>
          <p:nvPr/>
        </p:nvSpPr>
        <p:spPr>
          <a:xfrm>
            <a:off x="15138400" y="10352314"/>
            <a:ext cx="6859223" cy="16712267"/>
          </a:xfrm>
          <a:prstGeom prst="rect">
            <a:avLst/>
          </a:prstGeom>
          <a:noFill/>
        </p:spPr>
        <p:txBody>
          <a:bodyPr wrap="square" rtlCol="0">
            <a:spAutoFit/>
          </a:bodyPr>
          <a:lstStyle/>
          <a:p>
            <a:r>
              <a:rPr lang="tr-TR" dirty="0"/>
              <a:t>#alfabe oluşturulması</a:t>
            </a:r>
          </a:p>
          <a:p>
            <a:r>
              <a:rPr lang="tr-TR" dirty="0" err="1"/>
              <a:t>alphabet</a:t>
            </a:r>
            <a:r>
              <a:rPr lang="tr-TR" dirty="0"/>
              <a:t>=["</a:t>
            </a:r>
            <a:r>
              <a:rPr lang="tr-TR" dirty="0" err="1"/>
              <a:t>a","b","c","ç","d","e","f","g","ğ","h","ı","i","j","k","l</a:t>
            </a:r>
            <a:r>
              <a:rPr lang="tr-TR" dirty="0"/>
              <a:t>",</a:t>
            </a:r>
          </a:p>
          <a:p>
            <a:r>
              <a:rPr lang="tr-TR" dirty="0"/>
              <a:t>          "</a:t>
            </a:r>
            <a:r>
              <a:rPr lang="tr-TR" dirty="0" err="1"/>
              <a:t>m","n","o","ö","p","r","s","ş","t","u","ü","v","y","z</a:t>
            </a:r>
            <a:r>
              <a:rPr lang="tr-TR" dirty="0"/>
              <a:t>",</a:t>
            </a:r>
          </a:p>
          <a:p>
            <a:r>
              <a:rPr lang="tr-TR" dirty="0"/>
              <a:t>          "0","1","2","3","4","5","6","7","8","9"," ",".",",",":"]</a:t>
            </a:r>
          </a:p>
          <a:p>
            <a:r>
              <a:rPr lang="tr-TR" dirty="0" err="1"/>
              <a:t>len_alphabet</a:t>
            </a:r>
            <a:r>
              <a:rPr lang="tr-TR" dirty="0"/>
              <a:t>=</a:t>
            </a:r>
            <a:r>
              <a:rPr lang="tr-TR" dirty="0" err="1"/>
              <a:t>len</a:t>
            </a:r>
            <a:r>
              <a:rPr lang="tr-TR" dirty="0"/>
              <a:t>(</a:t>
            </a:r>
            <a:r>
              <a:rPr lang="tr-TR" dirty="0" err="1"/>
              <a:t>alphabet</a:t>
            </a:r>
            <a:r>
              <a:rPr lang="tr-TR" dirty="0"/>
              <a:t>)</a:t>
            </a:r>
          </a:p>
          <a:p>
            <a:r>
              <a:rPr lang="tr-TR" dirty="0"/>
              <a:t>#alfabe kümesinden yeni alfabe oluşturulması</a:t>
            </a:r>
          </a:p>
          <a:p>
            <a:endParaRPr lang="tr-TR" dirty="0"/>
          </a:p>
          <a:p>
            <a:r>
              <a:rPr lang="tr-TR" dirty="0" err="1"/>
              <a:t>new_alphabet</a:t>
            </a:r>
            <a:r>
              <a:rPr lang="tr-TR" dirty="0"/>
              <a:t>=[0 </a:t>
            </a:r>
            <a:r>
              <a:rPr lang="tr-TR" dirty="0" err="1"/>
              <a:t>for</a:t>
            </a:r>
            <a:r>
              <a:rPr lang="tr-TR" dirty="0"/>
              <a:t> i in </a:t>
            </a:r>
            <a:r>
              <a:rPr lang="tr-TR" dirty="0" err="1"/>
              <a:t>range</a:t>
            </a:r>
            <a:r>
              <a:rPr lang="tr-TR" dirty="0"/>
              <a:t>(43)]</a:t>
            </a:r>
          </a:p>
          <a:p>
            <a:endParaRPr lang="tr-TR" dirty="0"/>
          </a:p>
          <a:p>
            <a:r>
              <a:rPr lang="tr-TR" dirty="0" err="1"/>
              <a:t>for</a:t>
            </a:r>
            <a:r>
              <a:rPr lang="tr-TR" dirty="0"/>
              <a:t> i in </a:t>
            </a:r>
            <a:r>
              <a:rPr lang="tr-TR" dirty="0" err="1"/>
              <a:t>range</a:t>
            </a:r>
            <a:r>
              <a:rPr lang="tr-TR" dirty="0"/>
              <a:t>(</a:t>
            </a:r>
            <a:r>
              <a:rPr lang="tr-TR" dirty="0" err="1"/>
              <a:t>len_alphabet</a:t>
            </a:r>
            <a:r>
              <a:rPr lang="tr-TR" dirty="0"/>
              <a:t>):</a:t>
            </a:r>
          </a:p>
          <a:p>
            <a:r>
              <a:rPr lang="tr-TR" dirty="0"/>
              <a:t>    </a:t>
            </a:r>
            <a:r>
              <a:rPr lang="tr-TR" dirty="0" err="1"/>
              <a:t>new_alphabet</a:t>
            </a:r>
            <a:r>
              <a:rPr lang="tr-TR" dirty="0"/>
              <a:t>[(3*i+1)%43]=</a:t>
            </a:r>
            <a:r>
              <a:rPr lang="tr-TR" dirty="0" err="1"/>
              <a:t>alphabet</a:t>
            </a:r>
            <a:r>
              <a:rPr lang="tr-TR" dirty="0"/>
              <a:t>[i]</a:t>
            </a:r>
          </a:p>
          <a:p>
            <a:endParaRPr lang="tr-TR" dirty="0"/>
          </a:p>
          <a:p>
            <a:r>
              <a:rPr lang="tr-TR" dirty="0"/>
              <a:t>def </a:t>
            </a:r>
            <a:r>
              <a:rPr lang="tr-TR" dirty="0" err="1"/>
              <a:t>mode</a:t>
            </a:r>
            <a:r>
              <a:rPr lang="tr-TR" dirty="0"/>
              <a:t>(i):</a:t>
            </a:r>
          </a:p>
          <a:p>
            <a:r>
              <a:rPr lang="tr-TR" dirty="0"/>
              <a:t>    a=[]</a:t>
            </a:r>
          </a:p>
          <a:p>
            <a:r>
              <a:rPr lang="tr-TR" dirty="0"/>
              <a:t>    </a:t>
            </a:r>
            <a:r>
              <a:rPr lang="tr-TR" dirty="0" err="1"/>
              <a:t>while</a:t>
            </a:r>
            <a:r>
              <a:rPr lang="tr-TR" dirty="0"/>
              <a:t>(i&gt;0):</a:t>
            </a:r>
          </a:p>
          <a:p>
            <a:r>
              <a:rPr lang="tr-TR" dirty="0"/>
              <a:t>        </a:t>
            </a:r>
            <a:r>
              <a:rPr lang="tr-TR" dirty="0" err="1"/>
              <a:t>a.append</a:t>
            </a:r>
            <a:r>
              <a:rPr lang="tr-TR" dirty="0"/>
              <a:t>(i%43)</a:t>
            </a:r>
          </a:p>
          <a:p>
            <a:r>
              <a:rPr lang="tr-TR" dirty="0"/>
              <a:t>        i=i//43</a:t>
            </a:r>
          </a:p>
          <a:p>
            <a:r>
              <a:rPr lang="tr-TR" dirty="0"/>
              <a:t>    </a:t>
            </a:r>
            <a:r>
              <a:rPr lang="tr-TR" dirty="0" err="1"/>
              <a:t>return</a:t>
            </a:r>
            <a:r>
              <a:rPr lang="tr-TR" dirty="0"/>
              <a:t> a</a:t>
            </a:r>
          </a:p>
          <a:p>
            <a:endParaRPr lang="tr-TR" dirty="0"/>
          </a:p>
          <a:p>
            <a:r>
              <a:rPr lang="tr-TR" dirty="0"/>
              <a:t>def </a:t>
            </a:r>
            <a:r>
              <a:rPr lang="tr-TR" dirty="0" err="1"/>
              <a:t>p_text</a:t>
            </a:r>
            <a:r>
              <a:rPr lang="tr-TR" dirty="0"/>
              <a:t>(</a:t>
            </a:r>
            <a:r>
              <a:rPr lang="tr-TR" dirty="0" err="1"/>
              <a:t>plain</a:t>
            </a:r>
            <a:r>
              <a:rPr lang="tr-TR" dirty="0"/>
              <a:t>):</a:t>
            </a:r>
          </a:p>
          <a:p>
            <a:r>
              <a:rPr lang="tr-TR" dirty="0"/>
              <a:t>    </a:t>
            </a:r>
            <a:r>
              <a:rPr lang="tr-TR" dirty="0" err="1"/>
              <a:t>plain</a:t>
            </a:r>
            <a:r>
              <a:rPr lang="tr-TR" dirty="0"/>
              <a:t>=</a:t>
            </a:r>
            <a:r>
              <a:rPr lang="tr-TR" dirty="0" err="1"/>
              <a:t>list</a:t>
            </a:r>
            <a:r>
              <a:rPr lang="tr-TR" dirty="0"/>
              <a:t>(</a:t>
            </a:r>
            <a:r>
              <a:rPr lang="tr-TR" dirty="0" err="1"/>
              <a:t>plain</a:t>
            </a:r>
            <a:r>
              <a:rPr lang="tr-TR" dirty="0"/>
              <a:t>)</a:t>
            </a:r>
          </a:p>
          <a:p>
            <a:r>
              <a:rPr lang="tr-TR" dirty="0"/>
              <a:t>    #plain=list(plain.split())</a:t>
            </a:r>
          </a:p>
          <a:p>
            <a:r>
              <a:rPr lang="tr-TR" dirty="0"/>
              <a:t>    r=</a:t>
            </a:r>
            <a:r>
              <a:rPr lang="tr-TR" dirty="0" err="1"/>
              <a:t>len</a:t>
            </a:r>
            <a:r>
              <a:rPr lang="tr-TR" dirty="0"/>
              <a:t>(</a:t>
            </a:r>
            <a:r>
              <a:rPr lang="tr-TR" dirty="0" err="1"/>
              <a:t>plain</a:t>
            </a:r>
            <a:r>
              <a:rPr lang="tr-TR" dirty="0"/>
              <a:t>)</a:t>
            </a:r>
          </a:p>
          <a:p>
            <a:r>
              <a:rPr lang="tr-TR" dirty="0"/>
              <a:t>    </a:t>
            </a:r>
            <a:r>
              <a:rPr lang="tr-TR" dirty="0" err="1"/>
              <a:t>if</a:t>
            </a:r>
            <a:r>
              <a:rPr lang="tr-TR" dirty="0"/>
              <a:t> r%4!=0:</a:t>
            </a:r>
          </a:p>
          <a:p>
            <a:r>
              <a:rPr lang="tr-TR" dirty="0"/>
              <a:t>        </a:t>
            </a:r>
            <a:r>
              <a:rPr lang="tr-TR" dirty="0" err="1"/>
              <a:t>for</a:t>
            </a:r>
            <a:r>
              <a:rPr lang="tr-TR" dirty="0"/>
              <a:t> i in </a:t>
            </a:r>
            <a:r>
              <a:rPr lang="tr-TR" dirty="0" err="1"/>
              <a:t>range</a:t>
            </a:r>
            <a:r>
              <a:rPr lang="tr-TR" dirty="0"/>
              <a:t>(4-r%4):</a:t>
            </a:r>
          </a:p>
          <a:p>
            <a:r>
              <a:rPr lang="tr-TR" dirty="0"/>
              <a:t>            </a:t>
            </a:r>
            <a:r>
              <a:rPr lang="tr-TR" dirty="0" err="1"/>
              <a:t>plain.append</a:t>
            </a:r>
            <a:r>
              <a:rPr lang="tr-TR" dirty="0"/>
              <a:t>(" ")</a:t>
            </a:r>
          </a:p>
          <a:p>
            <a:r>
              <a:rPr lang="tr-TR" dirty="0"/>
              <a:t>        </a:t>
            </a:r>
            <a:r>
              <a:rPr lang="tr-TR" dirty="0" err="1"/>
              <a:t>return</a:t>
            </a:r>
            <a:r>
              <a:rPr lang="tr-TR" dirty="0"/>
              <a:t> </a:t>
            </a:r>
            <a:r>
              <a:rPr lang="tr-TR" dirty="0" err="1"/>
              <a:t>plain</a:t>
            </a:r>
            <a:endParaRPr lang="tr-TR" dirty="0"/>
          </a:p>
          <a:p>
            <a:r>
              <a:rPr lang="tr-TR" dirty="0"/>
              <a:t>    else:</a:t>
            </a:r>
          </a:p>
          <a:p>
            <a:r>
              <a:rPr lang="tr-TR" dirty="0"/>
              <a:t>        </a:t>
            </a:r>
            <a:r>
              <a:rPr lang="tr-TR" dirty="0" err="1"/>
              <a:t>return</a:t>
            </a:r>
            <a:r>
              <a:rPr lang="tr-TR" dirty="0"/>
              <a:t> </a:t>
            </a:r>
            <a:r>
              <a:rPr lang="tr-TR" dirty="0" err="1"/>
              <a:t>plain</a:t>
            </a:r>
            <a:endParaRPr lang="tr-TR" dirty="0"/>
          </a:p>
          <a:p>
            <a:endParaRPr lang="tr-TR" dirty="0"/>
          </a:p>
          <a:p>
            <a:r>
              <a:rPr lang="tr-TR" dirty="0"/>
              <a:t>def </a:t>
            </a:r>
            <a:r>
              <a:rPr lang="tr-TR" dirty="0" err="1"/>
              <a:t>plain_to_number</a:t>
            </a:r>
            <a:r>
              <a:rPr lang="tr-TR" dirty="0"/>
              <a:t>(</a:t>
            </a:r>
            <a:r>
              <a:rPr lang="tr-TR" dirty="0" err="1"/>
              <a:t>plain</a:t>
            </a:r>
            <a:r>
              <a:rPr lang="tr-TR" dirty="0"/>
              <a:t>):</a:t>
            </a:r>
          </a:p>
          <a:p>
            <a:r>
              <a:rPr lang="tr-TR" dirty="0"/>
              <a:t>    </a:t>
            </a:r>
            <a:r>
              <a:rPr lang="tr-TR" dirty="0" err="1"/>
              <a:t>number_plain</a:t>
            </a:r>
            <a:r>
              <a:rPr lang="tr-TR" dirty="0"/>
              <a:t>=[]</a:t>
            </a:r>
          </a:p>
          <a:p>
            <a:r>
              <a:rPr lang="tr-TR" dirty="0"/>
              <a:t>    r=</a:t>
            </a:r>
            <a:r>
              <a:rPr lang="tr-TR" dirty="0" err="1"/>
              <a:t>len</a:t>
            </a:r>
            <a:r>
              <a:rPr lang="tr-TR" dirty="0"/>
              <a:t>(</a:t>
            </a:r>
            <a:r>
              <a:rPr lang="tr-TR" dirty="0" err="1"/>
              <a:t>plain</a:t>
            </a:r>
            <a:r>
              <a:rPr lang="tr-TR" dirty="0"/>
              <a:t>)</a:t>
            </a:r>
          </a:p>
          <a:p>
            <a:r>
              <a:rPr lang="tr-TR" dirty="0"/>
              <a:t>    </a:t>
            </a:r>
            <a:r>
              <a:rPr lang="tr-TR" dirty="0" err="1"/>
              <a:t>for</a:t>
            </a:r>
            <a:r>
              <a:rPr lang="tr-TR" dirty="0"/>
              <a:t> i in </a:t>
            </a:r>
            <a:r>
              <a:rPr lang="tr-TR" dirty="0" err="1"/>
              <a:t>range</a:t>
            </a:r>
            <a:r>
              <a:rPr lang="tr-TR" dirty="0"/>
              <a:t>(r):</a:t>
            </a:r>
          </a:p>
          <a:p>
            <a:r>
              <a:rPr lang="tr-TR" dirty="0"/>
              <a:t>        </a:t>
            </a:r>
            <a:r>
              <a:rPr lang="tr-TR" dirty="0" err="1"/>
              <a:t>number_plain.append</a:t>
            </a:r>
            <a:r>
              <a:rPr lang="tr-TR" dirty="0"/>
              <a:t>(</a:t>
            </a:r>
            <a:r>
              <a:rPr lang="tr-TR" dirty="0" err="1"/>
              <a:t>new_alphabet.index</a:t>
            </a:r>
            <a:r>
              <a:rPr lang="tr-TR" dirty="0"/>
              <a:t>(</a:t>
            </a:r>
            <a:r>
              <a:rPr lang="tr-TR" dirty="0" err="1"/>
              <a:t>plain</a:t>
            </a:r>
            <a:r>
              <a:rPr lang="tr-TR" dirty="0"/>
              <a:t>[i]))</a:t>
            </a:r>
          </a:p>
          <a:p>
            <a:r>
              <a:rPr lang="tr-TR" dirty="0"/>
              <a:t>    </a:t>
            </a:r>
            <a:r>
              <a:rPr lang="tr-TR" dirty="0" err="1"/>
              <a:t>return</a:t>
            </a:r>
            <a:r>
              <a:rPr lang="tr-TR" dirty="0"/>
              <a:t> </a:t>
            </a:r>
            <a:r>
              <a:rPr lang="tr-TR" dirty="0" err="1"/>
              <a:t>number_plain</a:t>
            </a:r>
            <a:endParaRPr lang="tr-TR" dirty="0"/>
          </a:p>
          <a:p>
            <a:endParaRPr lang="tr-TR" dirty="0"/>
          </a:p>
          <a:p>
            <a:r>
              <a:rPr lang="tr-TR" dirty="0"/>
              <a:t>def </a:t>
            </a:r>
            <a:r>
              <a:rPr lang="tr-TR" dirty="0" err="1"/>
              <a:t>quad</a:t>
            </a:r>
            <a:r>
              <a:rPr lang="tr-TR" dirty="0"/>
              <a:t>(</a:t>
            </a:r>
            <a:r>
              <a:rPr lang="tr-TR" dirty="0" err="1"/>
              <a:t>plain_array</a:t>
            </a:r>
            <a:r>
              <a:rPr lang="tr-TR" dirty="0"/>
              <a:t>):</a:t>
            </a:r>
          </a:p>
          <a:p>
            <a:r>
              <a:rPr lang="tr-TR" dirty="0"/>
              <a:t>    t=</a:t>
            </a:r>
            <a:r>
              <a:rPr lang="tr-TR" dirty="0" err="1"/>
              <a:t>len</a:t>
            </a:r>
            <a:r>
              <a:rPr lang="tr-TR" dirty="0"/>
              <a:t>(</a:t>
            </a:r>
            <a:r>
              <a:rPr lang="tr-TR" dirty="0" err="1"/>
              <a:t>plain_array</a:t>
            </a:r>
            <a:r>
              <a:rPr lang="tr-TR" dirty="0"/>
              <a:t>)</a:t>
            </a:r>
          </a:p>
          <a:p>
            <a:r>
              <a:rPr lang="tr-TR" dirty="0"/>
              <a:t>    Q=[[0,0,0,0] </a:t>
            </a:r>
            <a:r>
              <a:rPr lang="tr-TR" dirty="0" err="1"/>
              <a:t>for</a:t>
            </a:r>
            <a:r>
              <a:rPr lang="tr-TR" dirty="0"/>
              <a:t> i in </a:t>
            </a:r>
            <a:r>
              <a:rPr lang="tr-TR" dirty="0" err="1"/>
              <a:t>range</a:t>
            </a:r>
            <a:r>
              <a:rPr lang="tr-TR" dirty="0"/>
              <a:t>(</a:t>
            </a:r>
            <a:r>
              <a:rPr lang="tr-TR" dirty="0" err="1"/>
              <a:t>int</a:t>
            </a:r>
            <a:r>
              <a:rPr lang="tr-TR" dirty="0"/>
              <a:t>(t/4))]</a:t>
            </a:r>
          </a:p>
          <a:p>
            <a:r>
              <a:rPr lang="tr-TR" dirty="0"/>
              <a:t>    </a:t>
            </a:r>
            <a:r>
              <a:rPr lang="tr-TR" dirty="0" err="1"/>
              <a:t>for</a:t>
            </a:r>
            <a:r>
              <a:rPr lang="tr-TR" dirty="0"/>
              <a:t> i in </a:t>
            </a:r>
            <a:r>
              <a:rPr lang="tr-TR" dirty="0" err="1"/>
              <a:t>range</a:t>
            </a:r>
            <a:r>
              <a:rPr lang="tr-TR" dirty="0"/>
              <a:t>(t):</a:t>
            </a:r>
          </a:p>
          <a:p>
            <a:r>
              <a:rPr lang="tr-TR" dirty="0"/>
              <a:t>        Q[</a:t>
            </a:r>
            <a:r>
              <a:rPr lang="tr-TR" dirty="0" err="1"/>
              <a:t>int</a:t>
            </a:r>
            <a:r>
              <a:rPr lang="tr-TR" dirty="0"/>
              <a:t>(i/4)][i%4]=</a:t>
            </a:r>
            <a:r>
              <a:rPr lang="tr-TR" dirty="0" err="1"/>
              <a:t>plain_array</a:t>
            </a:r>
            <a:r>
              <a:rPr lang="tr-TR" dirty="0"/>
              <a:t>[i]</a:t>
            </a:r>
          </a:p>
          <a:p>
            <a:r>
              <a:rPr lang="tr-TR" dirty="0"/>
              <a:t>    </a:t>
            </a:r>
            <a:r>
              <a:rPr lang="tr-TR" dirty="0" err="1"/>
              <a:t>return</a:t>
            </a:r>
            <a:r>
              <a:rPr lang="tr-TR" dirty="0"/>
              <a:t> Q</a:t>
            </a:r>
          </a:p>
          <a:p>
            <a:endParaRPr lang="tr-TR" dirty="0"/>
          </a:p>
          <a:p>
            <a:r>
              <a:rPr lang="tr-TR" dirty="0"/>
              <a:t>def </a:t>
            </a:r>
            <a:r>
              <a:rPr lang="tr-TR" dirty="0" err="1"/>
              <a:t>Quaternion_Sum</a:t>
            </a:r>
            <a:r>
              <a:rPr lang="tr-TR" dirty="0"/>
              <a:t>(A,B):</a:t>
            </a:r>
          </a:p>
          <a:p>
            <a:r>
              <a:rPr lang="tr-TR" dirty="0"/>
              <a:t>    </a:t>
            </a:r>
            <a:r>
              <a:rPr lang="tr-TR" dirty="0" err="1"/>
              <a:t>return</a:t>
            </a:r>
            <a:r>
              <a:rPr lang="tr-TR" dirty="0"/>
              <a:t> [A[0]+B[0],A[1]+B[1],A[2]+B[2],A[3]+B[3]]</a:t>
            </a:r>
          </a:p>
          <a:p>
            <a:r>
              <a:rPr lang="tr-TR" dirty="0"/>
              <a:t>def </a:t>
            </a:r>
            <a:r>
              <a:rPr lang="tr-TR" dirty="0" err="1"/>
              <a:t>Quaternion_Fark</a:t>
            </a:r>
            <a:r>
              <a:rPr lang="tr-TR" dirty="0"/>
              <a:t>(A,B):</a:t>
            </a:r>
          </a:p>
          <a:p>
            <a:r>
              <a:rPr lang="tr-TR" dirty="0"/>
              <a:t>    </a:t>
            </a:r>
            <a:r>
              <a:rPr lang="tr-TR" dirty="0" err="1"/>
              <a:t>return</a:t>
            </a:r>
            <a:r>
              <a:rPr lang="tr-TR" dirty="0"/>
              <a:t> [A[0]-B[0],A[1]-B[1],A[2]-B[2],A[3]-B[3]]</a:t>
            </a:r>
          </a:p>
          <a:p>
            <a:r>
              <a:rPr lang="tr-TR" dirty="0"/>
              <a:t>def </a:t>
            </a:r>
            <a:r>
              <a:rPr lang="tr-TR" dirty="0" err="1"/>
              <a:t>Quaternion_inverse</a:t>
            </a:r>
            <a:r>
              <a:rPr lang="tr-TR" dirty="0"/>
              <a:t>(A):</a:t>
            </a:r>
          </a:p>
          <a:p>
            <a:r>
              <a:rPr lang="tr-TR" dirty="0"/>
              <a:t>    a=A[0]**2+A[1]**2+A[2]**2+A[3]**2</a:t>
            </a:r>
          </a:p>
          <a:p>
            <a:r>
              <a:rPr lang="tr-TR" dirty="0"/>
              <a:t>    </a:t>
            </a:r>
            <a:r>
              <a:rPr lang="tr-TR" dirty="0" err="1"/>
              <a:t>return</a:t>
            </a:r>
            <a:r>
              <a:rPr lang="tr-TR" dirty="0"/>
              <a:t> [A[0]/a,-A[1]/a,-A[2]/a,-A[3]/a]</a:t>
            </a:r>
          </a:p>
          <a:p>
            <a:r>
              <a:rPr lang="tr-TR" dirty="0"/>
              <a:t>def </a:t>
            </a:r>
            <a:r>
              <a:rPr lang="tr-TR" dirty="0" err="1"/>
              <a:t>Quaternion_Multi</a:t>
            </a:r>
            <a:r>
              <a:rPr lang="tr-TR" dirty="0"/>
              <a:t>(A,B):</a:t>
            </a:r>
          </a:p>
          <a:p>
            <a:r>
              <a:rPr lang="tr-TR" dirty="0"/>
              <a:t>    </a:t>
            </a:r>
            <a:r>
              <a:rPr lang="tr-TR" dirty="0" err="1"/>
              <a:t>return</a:t>
            </a:r>
            <a:r>
              <a:rPr lang="tr-TR" dirty="0"/>
              <a:t> [</a:t>
            </a:r>
            <a:r>
              <a:rPr lang="tr-TR" dirty="0" err="1"/>
              <a:t>round</a:t>
            </a:r>
            <a:r>
              <a:rPr lang="tr-TR" dirty="0"/>
              <a:t>(A[0]*B[0]-A[1]*B[1]-A[2]*B[2]-A[3]*B[3]),</a:t>
            </a:r>
          </a:p>
          <a:p>
            <a:r>
              <a:rPr lang="tr-TR" dirty="0"/>
              <a:t>            </a:t>
            </a:r>
            <a:r>
              <a:rPr lang="tr-TR" dirty="0" err="1"/>
              <a:t>round</a:t>
            </a:r>
            <a:r>
              <a:rPr lang="tr-TR" dirty="0"/>
              <a:t>(A[0]*B[1]+A[1]*B[0]+A[2]*B[3]-A[3]*B[2]),</a:t>
            </a:r>
          </a:p>
          <a:p>
            <a:r>
              <a:rPr lang="tr-TR" dirty="0"/>
              <a:t>            </a:t>
            </a:r>
            <a:r>
              <a:rPr lang="tr-TR" dirty="0" err="1"/>
              <a:t>round</a:t>
            </a:r>
            <a:r>
              <a:rPr lang="tr-TR" dirty="0"/>
              <a:t>(A[0]*B[2]-A[1]*B[3]+A[2]*B[0]+A[3]*B[1]),</a:t>
            </a:r>
          </a:p>
          <a:p>
            <a:r>
              <a:rPr lang="tr-TR" dirty="0"/>
              <a:t>            </a:t>
            </a:r>
            <a:r>
              <a:rPr lang="tr-TR" dirty="0" err="1"/>
              <a:t>round</a:t>
            </a:r>
            <a:r>
              <a:rPr lang="tr-TR" dirty="0"/>
              <a:t>(A[0]*B[3]+A[1]*B[2]-A[2]*B[1]+A[3]*B[0])]</a:t>
            </a:r>
          </a:p>
          <a:p>
            <a:r>
              <a:rPr lang="tr-TR" dirty="0"/>
              <a:t>def </a:t>
            </a:r>
            <a:r>
              <a:rPr lang="tr-TR" dirty="0" err="1"/>
              <a:t>split_Quaternion_inverse</a:t>
            </a:r>
            <a:r>
              <a:rPr lang="tr-TR" dirty="0"/>
              <a:t>(A):</a:t>
            </a:r>
          </a:p>
          <a:p>
            <a:r>
              <a:rPr lang="tr-TR" dirty="0"/>
              <a:t>    a=A[0]**2+A[1]**2-A[2]**2-A[3]**2</a:t>
            </a:r>
          </a:p>
          <a:p>
            <a:r>
              <a:rPr lang="tr-TR" dirty="0"/>
              <a:t>    </a:t>
            </a:r>
            <a:r>
              <a:rPr lang="tr-TR" dirty="0" err="1"/>
              <a:t>return</a:t>
            </a:r>
            <a:r>
              <a:rPr lang="tr-TR" dirty="0"/>
              <a:t> [</a:t>
            </a:r>
            <a:r>
              <a:rPr lang="tr-TR" dirty="0" err="1"/>
              <a:t>round</a:t>
            </a:r>
            <a:r>
              <a:rPr lang="tr-TR" dirty="0"/>
              <a:t>(A[0]/a),</a:t>
            </a:r>
            <a:r>
              <a:rPr lang="tr-TR" dirty="0" err="1"/>
              <a:t>round</a:t>
            </a:r>
            <a:r>
              <a:rPr lang="tr-TR" dirty="0"/>
              <a:t>(-A[1]/a),</a:t>
            </a:r>
            <a:r>
              <a:rPr lang="tr-TR" dirty="0" err="1"/>
              <a:t>round</a:t>
            </a:r>
            <a:r>
              <a:rPr lang="tr-TR" dirty="0"/>
              <a:t>(-A[2]/a),</a:t>
            </a:r>
            <a:r>
              <a:rPr lang="tr-TR" dirty="0" err="1"/>
              <a:t>round</a:t>
            </a:r>
            <a:r>
              <a:rPr lang="tr-TR" dirty="0"/>
              <a:t>(-A[3]/a)]</a:t>
            </a:r>
          </a:p>
          <a:p>
            <a:r>
              <a:rPr lang="tr-TR" dirty="0"/>
              <a:t>      </a:t>
            </a:r>
          </a:p>
        </p:txBody>
      </p:sp>
      <p:sp>
        <p:nvSpPr>
          <p:cNvPr id="30" name="Metin kutusu 29">
            <a:extLst>
              <a:ext uri="{FF2B5EF4-FFF2-40B4-BE49-F238E27FC236}">
                <a16:creationId xmlns:a16="http://schemas.microsoft.com/office/drawing/2014/main" id="{ED3097C8-189F-431B-BC26-80AFACBCEB2E}"/>
              </a:ext>
            </a:extLst>
          </p:cNvPr>
          <p:cNvSpPr txBox="1"/>
          <p:nvPr/>
        </p:nvSpPr>
        <p:spPr>
          <a:xfrm>
            <a:off x="22680749" y="10328360"/>
            <a:ext cx="4963886" cy="16435268"/>
          </a:xfrm>
          <a:prstGeom prst="rect">
            <a:avLst/>
          </a:prstGeom>
          <a:noFill/>
        </p:spPr>
        <p:txBody>
          <a:bodyPr wrap="square" rtlCol="0">
            <a:spAutoFit/>
          </a:bodyPr>
          <a:lstStyle/>
          <a:p>
            <a:r>
              <a:rPr lang="tr-TR" dirty="0" err="1"/>
              <a:t>import</a:t>
            </a:r>
            <a:r>
              <a:rPr lang="tr-TR" dirty="0"/>
              <a:t> </a:t>
            </a:r>
            <a:r>
              <a:rPr lang="tr-TR" dirty="0" err="1"/>
              <a:t>func</a:t>
            </a:r>
            <a:r>
              <a:rPr lang="tr-TR" dirty="0"/>
              <a:t> as f</a:t>
            </a:r>
          </a:p>
          <a:p>
            <a:r>
              <a:rPr lang="tr-TR" dirty="0"/>
              <a:t>#print(f.new_alphabet)</a:t>
            </a:r>
          </a:p>
          <a:p>
            <a:r>
              <a:rPr lang="tr-TR" dirty="0"/>
              <a:t>#print("-------------------------------------------------------")</a:t>
            </a:r>
          </a:p>
          <a:p>
            <a:r>
              <a:rPr lang="tr-TR" dirty="0"/>
              <a:t>text1=</a:t>
            </a:r>
            <a:r>
              <a:rPr lang="tr-TR" dirty="0" err="1"/>
              <a:t>input</a:t>
            </a:r>
            <a:r>
              <a:rPr lang="tr-TR" dirty="0"/>
              <a:t>("</a:t>
            </a:r>
            <a:r>
              <a:rPr lang="tr-TR" dirty="0" err="1"/>
              <a:t>Please</a:t>
            </a:r>
            <a:r>
              <a:rPr lang="tr-TR" dirty="0"/>
              <a:t> </a:t>
            </a:r>
            <a:r>
              <a:rPr lang="tr-TR" dirty="0" err="1"/>
              <a:t>enter</a:t>
            </a:r>
            <a:r>
              <a:rPr lang="tr-TR" dirty="0"/>
              <a:t> </a:t>
            </a:r>
            <a:r>
              <a:rPr lang="tr-TR" dirty="0" err="1"/>
              <a:t>your</a:t>
            </a:r>
            <a:r>
              <a:rPr lang="tr-TR" dirty="0"/>
              <a:t> </a:t>
            </a:r>
            <a:r>
              <a:rPr lang="tr-TR" dirty="0" err="1"/>
              <a:t>text</a:t>
            </a:r>
            <a:r>
              <a:rPr lang="tr-TR" dirty="0"/>
              <a:t>: ")</a:t>
            </a:r>
          </a:p>
          <a:p>
            <a:r>
              <a:rPr lang="tr-TR" dirty="0"/>
              <a:t>text1=</a:t>
            </a:r>
            <a:r>
              <a:rPr lang="tr-TR" dirty="0" err="1"/>
              <a:t>list</a:t>
            </a:r>
            <a:r>
              <a:rPr lang="tr-TR" dirty="0"/>
              <a:t>(text1)</a:t>
            </a:r>
          </a:p>
          <a:p>
            <a:r>
              <a:rPr lang="tr-TR" dirty="0"/>
              <a:t>#print(text1)</a:t>
            </a:r>
          </a:p>
          <a:p>
            <a:r>
              <a:rPr lang="tr-TR" dirty="0"/>
              <a:t>#print("-------------------------------------------------------")</a:t>
            </a:r>
          </a:p>
          <a:p>
            <a:r>
              <a:rPr lang="tr-TR" dirty="0"/>
              <a:t>text2=</a:t>
            </a:r>
            <a:r>
              <a:rPr lang="tr-TR" dirty="0" err="1"/>
              <a:t>f.p_text</a:t>
            </a:r>
            <a:r>
              <a:rPr lang="tr-TR" dirty="0"/>
              <a:t>(text1)</a:t>
            </a:r>
          </a:p>
          <a:p>
            <a:r>
              <a:rPr lang="tr-TR" dirty="0"/>
              <a:t>#print(text2)</a:t>
            </a:r>
          </a:p>
          <a:p>
            <a:r>
              <a:rPr lang="tr-TR" dirty="0"/>
              <a:t>#print("-------------------------------------------------------")</a:t>
            </a:r>
          </a:p>
          <a:p>
            <a:r>
              <a:rPr lang="tr-TR" dirty="0"/>
              <a:t>text3=</a:t>
            </a:r>
            <a:r>
              <a:rPr lang="tr-TR" dirty="0" err="1"/>
              <a:t>f.plain_to_number</a:t>
            </a:r>
            <a:r>
              <a:rPr lang="tr-TR" dirty="0"/>
              <a:t>(text2)</a:t>
            </a:r>
          </a:p>
          <a:p>
            <a:r>
              <a:rPr lang="tr-TR" dirty="0"/>
              <a:t>#print(text3)</a:t>
            </a:r>
          </a:p>
          <a:p>
            <a:r>
              <a:rPr lang="tr-TR" dirty="0"/>
              <a:t>#print("-------------------------------------------------------")</a:t>
            </a:r>
          </a:p>
          <a:p>
            <a:r>
              <a:rPr lang="tr-TR" dirty="0"/>
              <a:t>text4=</a:t>
            </a:r>
            <a:r>
              <a:rPr lang="tr-TR" dirty="0" err="1"/>
              <a:t>f.quad</a:t>
            </a:r>
            <a:r>
              <a:rPr lang="tr-TR" dirty="0"/>
              <a:t>(text3)</a:t>
            </a:r>
          </a:p>
          <a:p>
            <a:r>
              <a:rPr lang="tr-TR" dirty="0"/>
              <a:t>#print(text4)</a:t>
            </a:r>
          </a:p>
          <a:p>
            <a:r>
              <a:rPr lang="tr-TR" dirty="0"/>
              <a:t>#print("-------------------------------------------------------")</a:t>
            </a:r>
          </a:p>
          <a:p>
            <a:r>
              <a:rPr lang="tr-TR" dirty="0"/>
              <a:t>Q= [6258452123, 1452010312, 6200254027, 9521652111]</a:t>
            </a:r>
          </a:p>
          <a:p>
            <a:r>
              <a:rPr lang="tr-TR" dirty="0"/>
              <a:t>t=1235548313091</a:t>
            </a:r>
          </a:p>
          <a:p>
            <a:r>
              <a:rPr lang="tr-TR" dirty="0"/>
              <a:t>text5=[[0,0,0,0] </a:t>
            </a:r>
            <a:r>
              <a:rPr lang="tr-TR" dirty="0" err="1"/>
              <a:t>for</a:t>
            </a:r>
            <a:r>
              <a:rPr lang="tr-TR" dirty="0"/>
              <a:t> i in </a:t>
            </a:r>
            <a:r>
              <a:rPr lang="tr-TR" dirty="0" err="1"/>
              <a:t>range</a:t>
            </a:r>
            <a:r>
              <a:rPr lang="tr-TR" dirty="0"/>
              <a:t>(</a:t>
            </a:r>
            <a:r>
              <a:rPr lang="tr-TR" dirty="0" err="1"/>
              <a:t>len</a:t>
            </a:r>
            <a:r>
              <a:rPr lang="tr-TR" dirty="0"/>
              <a:t>(text4))]</a:t>
            </a:r>
          </a:p>
          <a:p>
            <a:r>
              <a:rPr lang="tr-TR" dirty="0" err="1"/>
              <a:t>for</a:t>
            </a:r>
            <a:r>
              <a:rPr lang="tr-TR" dirty="0"/>
              <a:t> i in </a:t>
            </a:r>
            <a:r>
              <a:rPr lang="tr-TR" dirty="0" err="1"/>
              <a:t>range</a:t>
            </a:r>
            <a:r>
              <a:rPr lang="tr-TR" dirty="0"/>
              <a:t>(</a:t>
            </a:r>
            <a:r>
              <a:rPr lang="tr-TR" dirty="0" err="1"/>
              <a:t>len</a:t>
            </a:r>
            <a:r>
              <a:rPr lang="tr-TR" dirty="0"/>
              <a:t>(text4)):</a:t>
            </a:r>
          </a:p>
          <a:p>
            <a:r>
              <a:rPr lang="tr-TR" dirty="0"/>
              <a:t>    text5[i]=</a:t>
            </a:r>
            <a:r>
              <a:rPr lang="tr-TR" dirty="0" err="1"/>
              <a:t>f.Quaternion_Multi</a:t>
            </a:r>
            <a:r>
              <a:rPr lang="tr-TR" dirty="0"/>
              <a:t>(Q,text4[i])</a:t>
            </a:r>
          </a:p>
          <a:p>
            <a:r>
              <a:rPr lang="tr-TR" dirty="0"/>
              <a:t>#print(text5)</a:t>
            </a:r>
          </a:p>
          <a:p>
            <a:r>
              <a:rPr lang="tr-TR" dirty="0"/>
              <a:t>#print("-------------------------------------------------------")</a:t>
            </a:r>
          </a:p>
          <a:p>
            <a:r>
              <a:rPr lang="tr-TR" dirty="0"/>
              <a:t>text6=text5</a:t>
            </a:r>
          </a:p>
          <a:p>
            <a:r>
              <a:rPr lang="tr-TR" dirty="0" err="1"/>
              <a:t>for</a:t>
            </a:r>
            <a:r>
              <a:rPr lang="tr-TR" dirty="0"/>
              <a:t> i in text6:</a:t>
            </a:r>
          </a:p>
          <a:p>
            <a:r>
              <a:rPr lang="tr-TR" dirty="0"/>
              <a:t>    i[0]=i[0]+t</a:t>
            </a:r>
          </a:p>
          <a:p>
            <a:r>
              <a:rPr lang="tr-TR" dirty="0"/>
              <a:t>    i[1]=i[1]+t</a:t>
            </a:r>
          </a:p>
          <a:p>
            <a:r>
              <a:rPr lang="tr-TR" dirty="0"/>
              <a:t>    i[2]=i[2]+t</a:t>
            </a:r>
          </a:p>
          <a:p>
            <a:r>
              <a:rPr lang="tr-TR" dirty="0"/>
              <a:t>    i[3]=i[3]+t</a:t>
            </a:r>
          </a:p>
          <a:p>
            <a:r>
              <a:rPr lang="tr-TR" dirty="0"/>
              <a:t>#print(text6)</a:t>
            </a:r>
          </a:p>
          <a:p>
            <a:r>
              <a:rPr lang="tr-TR" dirty="0"/>
              <a:t>#print("-------------------------------------------------------")</a:t>
            </a:r>
          </a:p>
          <a:p>
            <a:r>
              <a:rPr lang="tr-TR" dirty="0"/>
              <a:t>text7=[0 </a:t>
            </a:r>
            <a:r>
              <a:rPr lang="tr-TR" dirty="0" err="1"/>
              <a:t>for</a:t>
            </a:r>
            <a:r>
              <a:rPr lang="tr-TR" dirty="0"/>
              <a:t> i in </a:t>
            </a:r>
            <a:r>
              <a:rPr lang="tr-TR" dirty="0" err="1"/>
              <a:t>range</a:t>
            </a:r>
            <a:r>
              <a:rPr lang="tr-TR" dirty="0"/>
              <a:t>(4*</a:t>
            </a:r>
            <a:r>
              <a:rPr lang="tr-TR" dirty="0" err="1"/>
              <a:t>len</a:t>
            </a:r>
            <a:r>
              <a:rPr lang="tr-TR" dirty="0"/>
              <a:t>(text6))]</a:t>
            </a:r>
          </a:p>
          <a:p>
            <a:r>
              <a:rPr lang="tr-TR" dirty="0" err="1"/>
              <a:t>for</a:t>
            </a:r>
            <a:r>
              <a:rPr lang="tr-TR" dirty="0"/>
              <a:t> i in </a:t>
            </a:r>
            <a:r>
              <a:rPr lang="tr-TR" dirty="0" err="1"/>
              <a:t>range</a:t>
            </a:r>
            <a:r>
              <a:rPr lang="tr-TR" dirty="0"/>
              <a:t>(</a:t>
            </a:r>
            <a:r>
              <a:rPr lang="tr-TR" dirty="0" err="1"/>
              <a:t>len</a:t>
            </a:r>
            <a:r>
              <a:rPr lang="tr-TR" dirty="0"/>
              <a:t>(text7)):</a:t>
            </a:r>
          </a:p>
          <a:p>
            <a:r>
              <a:rPr lang="tr-TR" dirty="0"/>
              <a:t>    text7[i]=text6[</a:t>
            </a:r>
            <a:r>
              <a:rPr lang="tr-TR" dirty="0" err="1"/>
              <a:t>int</a:t>
            </a:r>
            <a:r>
              <a:rPr lang="tr-TR" dirty="0"/>
              <a:t>(i/4)][i%4]</a:t>
            </a:r>
          </a:p>
          <a:p>
            <a:r>
              <a:rPr lang="tr-TR" dirty="0"/>
              <a:t>#print(text7)</a:t>
            </a:r>
          </a:p>
          <a:p>
            <a:r>
              <a:rPr lang="tr-TR" dirty="0"/>
              <a:t>#print("-------------------------------------------------------")</a:t>
            </a:r>
          </a:p>
          <a:p>
            <a:r>
              <a:rPr lang="tr-TR" dirty="0"/>
              <a:t>text8=[]</a:t>
            </a:r>
          </a:p>
          <a:p>
            <a:r>
              <a:rPr lang="tr-TR" dirty="0" err="1"/>
              <a:t>for</a:t>
            </a:r>
            <a:r>
              <a:rPr lang="tr-TR" dirty="0"/>
              <a:t> i in text7:</a:t>
            </a:r>
          </a:p>
          <a:p>
            <a:r>
              <a:rPr lang="tr-TR" dirty="0"/>
              <a:t>    text8.append(</a:t>
            </a:r>
            <a:r>
              <a:rPr lang="tr-TR" dirty="0" err="1"/>
              <a:t>f.mode</a:t>
            </a:r>
            <a:r>
              <a:rPr lang="tr-TR" dirty="0"/>
              <a:t>(i))</a:t>
            </a:r>
          </a:p>
          <a:p>
            <a:r>
              <a:rPr lang="tr-TR" dirty="0"/>
              <a:t>#print(text8)  </a:t>
            </a:r>
          </a:p>
          <a:p>
            <a:r>
              <a:rPr lang="tr-TR" dirty="0"/>
              <a:t>#print("-------------------------------------------------------")  </a:t>
            </a:r>
          </a:p>
          <a:p>
            <a:r>
              <a:rPr lang="tr-TR" dirty="0"/>
              <a:t>text9=[' ' </a:t>
            </a:r>
            <a:r>
              <a:rPr lang="tr-TR" dirty="0" err="1"/>
              <a:t>for</a:t>
            </a:r>
            <a:r>
              <a:rPr lang="tr-TR" dirty="0"/>
              <a:t> i in </a:t>
            </a:r>
            <a:r>
              <a:rPr lang="tr-TR" dirty="0" err="1"/>
              <a:t>range</a:t>
            </a:r>
            <a:r>
              <a:rPr lang="tr-TR" dirty="0"/>
              <a:t>(</a:t>
            </a:r>
            <a:r>
              <a:rPr lang="tr-TR" dirty="0" err="1"/>
              <a:t>len</a:t>
            </a:r>
            <a:r>
              <a:rPr lang="tr-TR" dirty="0"/>
              <a:t>(text8)*8)]</a:t>
            </a:r>
          </a:p>
          <a:p>
            <a:r>
              <a:rPr lang="tr-TR" dirty="0" err="1"/>
              <a:t>cyper</a:t>
            </a:r>
            <a:r>
              <a:rPr lang="tr-TR" dirty="0"/>
              <a:t>='' </a:t>
            </a:r>
          </a:p>
          <a:p>
            <a:r>
              <a:rPr lang="tr-TR" dirty="0" err="1"/>
              <a:t>for</a:t>
            </a:r>
            <a:r>
              <a:rPr lang="tr-TR" dirty="0"/>
              <a:t> i in </a:t>
            </a:r>
            <a:r>
              <a:rPr lang="tr-TR" dirty="0" err="1"/>
              <a:t>range</a:t>
            </a:r>
            <a:r>
              <a:rPr lang="tr-TR" dirty="0"/>
              <a:t>(</a:t>
            </a:r>
            <a:r>
              <a:rPr lang="tr-TR" dirty="0" err="1"/>
              <a:t>len</a:t>
            </a:r>
            <a:r>
              <a:rPr lang="tr-TR" dirty="0"/>
              <a:t>(text9)):  </a:t>
            </a:r>
          </a:p>
          <a:p>
            <a:r>
              <a:rPr lang="tr-TR" dirty="0"/>
              <a:t>    text9[i]=</a:t>
            </a:r>
            <a:r>
              <a:rPr lang="tr-TR" dirty="0" err="1"/>
              <a:t>f.new_alphabet</a:t>
            </a:r>
            <a:r>
              <a:rPr lang="tr-TR" dirty="0"/>
              <a:t>[text8[</a:t>
            </a:r>
            <a:r>
              <a:rPr lang="tr-TR" dirty="0" err="1"/>
              <a:t>int</a:t>
            </a:r>
            <a:r>
              <a:rPr lang="tr-TR" dirty="0"/>
              <a:t>(i/8)][i%8]]</a:t>
            </a:r>
          </a:p>
          <a:p>
            <a:r>
              <a:rPr lang="tr-TR" dirty="0"/>
              <a:t>    </a:t>
            </a:r>
            <a:r>
              <a:rPr lang="tr-TR" dirty="0" err="1"/>
              <a:t>cyper</a:t>
            </a:r>
            <a:r>
              <a:rPr lang="tr-TR" dirty="0"/>
              <a:t>=cyper+text9[i]</a:t>
            </a:r>
          </a:p>
          <a:p>
            <a:r>
              <a:rPr lang="tr-TR" dirty="0"/>
              <a:t>    </a:t>
            </a:r>
          </a:p>
          <a:p>
            <a:r>
              <a:rPr lang="tr-TR" dirty="0"/>
              <a:t>#print(text9)</a:t>
            </a:r>
          </a:p>
          <a:p>
            <a:r>
              <a:rPr lang="tr-TR" dirty="0"/>
              <a:t>#print("-------------------------------------------------------")</a:t>
            </a:r>
          </a:p>
          <a:p>
            <a:r>
              <a:rPr lang="tr-TR" dirty="0" err="1"/>
              <a:t>print</a:t>
            </a:r>
            <a:r>
              <a:rPr lang="tr-TR" dirty="0"/>
              <a:t>("CYPER:   "+</a:t>
            </a:r>
            <a:r>
              <a:rPr lang="tr-TR" dirty="0" err="1"/>
              <a:t>cyper</a:t>
            </a:r>
            <a:r>
              <a:rPr lang="tr-TR" dirty="0"/>
              <a:t>)</a:t>
            </a:r>
          </a:p>
          <a:p>
            <a:r>
              <a:rPr lang="tr-TR" dirty="0"/>
              <a:t>#print("-------------------------------------------------------")</a:t>
            </a:r>
          </a:p>
          <a:p>
            <a:endParaRPr lang="tr-TR" dirty="0"/>
          </a:p>
          <a:p>
            <a:r>
              <a:rPr lang="tr-TR" dirty="0"/>
              <a:t>    </a:t>
            </a:r>
          </a:p>
          <a:p>
            <a:endParaRPr lang="tr-TR" dirty="0"/>
          </a:p>
          <a:p>
            <a:endParaRPr lang="tr-TR" dirty="0"/>
          </a:p>
          <a:p>
            <a:r>
              <a:rPr lang="tr-TR" dirty="0"/>
              <a:t>    </a:t>
            </a:r>
          </a:p>
          <a:p>
            <a:endParaRPr lang="tr-TR" dirty="0"/>
          </a:p>
          <a:p>
            <a:endParaRPr lang="tr-TR" dirty="0"/>
          </a:p>
        </p:txBody>
      </p:sp>
      <p:sp>
        <p:nvSpPr>
          <p:cNvPr id="31" name="Metin kutusu 30">
            <a:extLst>
              <a:ext uri="{FF2B5EF4-FFF2-40B4-BE49-F238E27FC236}">
                <a16:creationId xmlns:a16="http://schemas.microsoft.com/office/drawing/2014/main" id="{B5A7A4C0-6D9A-4716-9B8F-C5B1DE10E28E}"/>
              </a:ext>
            </a:extLst>
          </p:cNvPr>
          <p:cNvSpPr txBox="1"/>
          <p:nvPr/>
        </p:nvSpPr>
        <p:spPr>
          <a:xfrm>
            <a:off x="28777063" y="10328360"/>
            <a:ext cx="5799737" cy="11726287"/>
          </a:xfrm>
          <a:prstGeom prst="rect">
            <a:avLst/>
          </a:prstGeom>
          <a:noFill/>
        </p:spPr>
        <p:txBody>
          <a:bodyPr wrap="square" rtlCol="0">
            <a:spAutoFit/>
          </a:bodyPr>
          <a:lstStyle/>
          <a:p>
            <a:r>
              <a:rPr lang="tr-TR" dirty="0" err="1"/>
              <a:t>import</a:t>
            </a:r>
            <a:r>
              <a:rPr lang="tr-TR" dirty="0"/>
              <a:t> </a:t>
            </a:r>
            <a:r>
              <a:rPr lang="tr-TR" dirty="0" err="1"/>
              <a:t>func</a:t>
            </a:r>
            <a:r>
              <a:rPr lang="tr-TR" dirty="0"/>
              <a:t> as f</a:t>
            </a:r>
          </a:p>
          <a:p>
            <a:r>
              <a:rPr lang="tr-TR" dirty="0"/>
              <a:t>Q= [6258452123, 1452010312, 6200254027, 9521652111]</a:t>
            </a:r>
          </a:p>
          <a:p>
            <a:r>
              <a:rPr lang="tr-TR" dirty="0"/>
              <a:t>t=1235548313091</a:t>
            </a:r>
          </a:p>
          <a:p>
            <a:r>
              <a:rPr lang="tr-TR" dirty="0" err="1"/>
              <a:t>cyper</a:t>
            </a:r>
            <a:r>
              <a:rPr lang="tr-TR" dirty="0"/>
              <a:t>=",vçüşy1mllür64kb54oa2,r1lttü,1a1f9kşj45ml3jştg41t6g.pbşbıı.üvko1hn,ğa1cmjuçbn40nav 2g,y166şjphc1:.v vs70n8y9i7,bü,: t:çneb9üb8 b"</a:t>
            </a:r>
          </a:p>
          <a:p>
            <a:r>
              <a:rPr lang="tr-TR" dirty="0"/>
              <a:t>cyper1=</a:t>
            </a:r>
            <a:r>
              <a:rPr lang="tr-TR" dirty="0" err="1"/>
              <a:t>list</a:t>
            </a:r>
            <a:r>
              <a:rPr lang="tr-TR" dirty="0"/>
              <a:t>(</a:t>
            </a:r>
            <a:r>
              <a:rPr lang="tr-TR" dirty="0" err="1"/>
              <a:t>cyper</a:t>
            </a:r>
            <a:r>
              <a:rPr lang="tr-TR" dirty="0"/>
              <a:t>)</a:t>
            </a:r>
          </a:p>
          <a:p>
            <a:r>
              <a:rPr lang="tr-TR" dirty="0" err="1"/>
              <a:t>print</a:t>
            </a:r>
            <a:r>
              <a:rPr lang="tr-TR" dirty="0"/>
              <a:t>("CYPER: " +</a:t>
            </a:r>
            <a:r>
              <a:rPr lang="tr-TR" dirty="0" err="1"/>
              <a:t>cyper</a:t>
            </a:r>
            <a:r>
              <a:rPr lang="tr-TR" dirty="0"/>
              <a:t>)</a:t>
            </a:r>
          </a:p>
          <a:p>
            <a:r>
              <a:rPr lang="tr-TR" dirty="0"/>
              <a:t>#print(cyper1)</a:t>
            </a:r>
          </a:p>
          <a:p>
            <a:r>
              <a:rPr lang="tr-TR" dirty="0"/>
              <a:t>cyper2=</a:t>
            </a:r>
            <a:r>
              <a:rPr lang="tr-TR" dirty="0" err="1"/>
              <a:t>f.plain_to_number</a:t>
            </a:r>
            <a:r>
              <a:rPr lang="tr-TR" dirty="0"/>
              <a:t>(cyper1)</a:t>
            </a:r>
          </a:p>
          <a:p>
            <a:r>
              <a:rPr lang="tr-TR" dirty="0"/>
              <a:t>#print(cyper2)</a:t>
            </a:r>
          </a:p>
          <a:p>
            <a:r>
              <a:rPr lang="tr-TR" dirty="0"/>
              <a:t>cyper3=[0 </a:t>
            </a:r>
            <a:r>
              <a:rPr lang="tr-TR" dirty="0" err="1"/>
              <a:t>for</a:t>
            </a:r>
            <a:r>
              <a:rPr lang="tr-TR" dirty="0"/>
              <a:t> i in </a:t>
            </a:r>
            <a:r>
              <a:rPr lang="tr-TR" dirty="0" err="1"/>
              <a:t>range</a:t>
            </a:r>
            <a:r>
              <a:rPr lang="tr-TR" dirty="0"/>
              <a:t>(</a:t>
            </a:r>
            <a:r>
              <a:rPr lang="tr-TR" dirty="0" err="1"/>
              <a:t>len</a:t>
            </a:r>
            <a:r>
              <a:rPr lang="tr-TR" dirty="0"/>
              <a:t>(cyper2)//8)]</a:t>
            </a:r>
          </a:p>
          <a:p>
            <a:r>
              <a:rPr lang="tr-TR" dirty="0" err="1"/>
              <a:t>for</a:t>
            </a:r>
            <a:r>
              <a:rPr lang="tr-TR" dirty="0"/>
              <a:t> i in </a:t>
            </a:r>
            <a:r>
              <a:rPr lang="tr-TR" dirty="0" err="1"/>
              <a:t>range</a:t>
            </a:r>
            <a:r>
              <a:rPr lang="tr-TR" dirty="0"/>
              <a:t>(</a:t>
            </a:r>
            <a:r>
              <a:rPr lang="tr-TR" dirty="0" err="1"/>
              <a:t>len</a:t>
            </a:r>
            <a:r>
              <a:rPr lang="tr-TR" dirty="0"/>
              <a:t>(cyper2)):</a:t>
            </a:r>
          </a:p>
          <a:p>
            <a:r>
              <a:rPr lang="tr-TR" dirty="0"/>
              <a:t>    cyper3[i//8]+=cyper2[i]*(43**(i%8))</a:t>
            </a:r>
          </a:p>
          <a:p>
            <a:r>
              <a:rPr lang="tr-TR" dirty="0"/>
              <a:t>#print(cyper3)</a:t>
            </a:r>
          </a:p>
          <a:p>
            <a:r>
              <a:rPr lang="tr-TR" dirty="0"/>
              <a:t>cyper4=[0 </a:t>
            </a:r>
            <a:r>
              <a:rPr lang="tr-TR" dirty="0" err="1"/>
              <a:t>for</a:t>
            </a:r>
            <a:r>
              <a:rPr lang="tr-TR" dirty="0"/>
              <a:t> i in </a:t>
            </a:r>
            <a:r>
              <a:rPr lang="tr-TR" dirty="0" err="1"/>
              <a:t>range</a:t>
            </a:r>
            <a:r>
              <a:rPr lang="tr-TR" dirty="0"/>
              <a:t>(</a:t>
            </a:r>
            <a:r>
              <a:rPr lang="tr-TR" dirty="0" err="1"/>
              <a:t>len</a:t>
            </a:r>
            <a:r>
              <a:rPr lang="tr-TR" dirty="0"/>
              <a:t>(cyper3))]</a:t>
            </a:r>
          </a:p>
          <a:p>
            <a:r>
              <a:rPr lang="tr-TR" dirty="0" err="1"/>
              <a:t>for</a:t>
            </a:r>
            <a:r>
              <a:rPr lang="tr-TR" dirty="0"/>
              <a:t> i in </a:t>
            </a:r>
            <a:r>
              <a:rPr lang="tr-TR" dirty="0" err="1"/>
              <a:t>range</a:t>
            </a:r>
            <a:r>
              <a:rPr lang="tr-TR" dirty="0"/>
              <a:t>(</a:t>
            </a:r>
            <a:r>
              <a:rPr lang="tr-TR" dirty="0" err="1"/>
              <a:t>len</a:t>
            </a:r>
            <a:r>
              <a:rPr lang="tr-TR" dirty="0"/>
              <a:t>(cyper3)):</a:t>
            </a:r>
          </a:p>
          <a:p>
            <a:r>
              <a:rPr lang="tr-TR" dirty="0"/>
              <a:t>    cyper4[i]=cyper3[i]-t</a:t>
            </a:r>
          </a:p>
          <a:p>
            <a:r>
              <a:rPr lang="tr-TR" dirty="0"/>
              <a:t>#print(cyper4)</a:t>
            </a:r>
          </a:p>
          <a:p>
            <a:r>
              <a:rPr lang="tr-TR" dirty="0"/>
              <a:t>cyper5=[[0,0,0,0] </a:t>
            </a:r>
            <a:r>
              <a:rPr lang="tr-TR" dirty="0" err="1"/>
              <a:t>for</a:t>
            </a:r>
            <a:r>
              <a:rPr lang="tr-TR" dirty="0"/>
              <a:t> i in </a:t>
            </a:r>
            <a:r>
              <a:rPr lang="tr-TR" dirty="0" err="1"/>
              <a:t>range</a:t>
            </a:r>
            <a:r>
              <a:rPr lang="tr-TR" dirty="0"/>
              <a:t>(</a:t>
            </a:r>
            <a:r>
              <a:rPr lang="tr-TR" dirty="0" err="1"/>
              <a:t>len</a:t>
            </a:r>
            <a:r>
              <a:rPr lang="tr-TR" dirty="0"/>
              <a:t>(cyper4)//4)]</a:t>
            </a:r>
          </a:p>
          <a:p>
            <a:r>
              <a:rPr lang="tr-TR" dirty="0" err="1"/>
              <a:t>for</a:t>
            </a:r>
            <a:r>
              <a:rPr lang="tr-TR" dirty="0"/>
              <a:t> i in </a:t>
            </a:r>
            <a:r>
              <a:rPr lang="tr-TR" dirty="0" err="1"/>
              <a:t>range</a:t>
            </a:r>
            <a:r>
              <a:rPr lang="tr-TR" dirty="0"/>
              <a:t>(</a:t>
            </a:r>
            <a:r>
              <a:rPr lang="tr-TR" dirty="0" err="1"/>
              <a:t>len</a:t>
            </a:r>
            <a:r>
              <a:rPr lang="tr-TR" dirty="0"/>
              <a:t>(cyper4)):</a:t>
            </a:r>
          </a:p>
          <a:p>
            <a:r>
              <a:rPr lang="tr-TR" dirty="0"/>
              <a:t>    cyper5[i//4][i%4]=cyper4[i]</a:t>
            </a:r>
          </a:p>
          <a:p>
            <a:r>
              <a:rPr lang="tr-TR" dirty="0"/>
              <a:t>#print(cyper5)</a:t>
            </a:r>
          </a:p>
          <a:p>
            <a:r>
              <a:rPr lang="tr-TR" dirty="0"/>
              <a:t>cyper6=[]</a:t>
            </a:r>
          </a:p>
          <a:p>
            <a:r>
              <a:rPr lang="tr-TR" dirty="0" err="1"/>
              <a:t>for</a:t>
            </a:r>
            <a:r>
              <a:rPr lang="tr-TR" dirty="0"/>
              <a:t> i in </a:t>
            </a:r>
            <a:r>
              <a:rPr lang="tr-TR" dirty="0" err="1"/>
              <a:t>range</a:t>
            </a:r>
            <a:r>
              <a:rPr lang="tr-TR" dirty="0"/>
              <a:t>(</a:t>
            </a:r>
            <a:r>
              <a:rPr lang="tr-TR" dirty="0" err="1"/>
              <a:t>len</a:t>
            </a:r>
            <a:r>
              <a:rPr lang="tr-TR" dirty="0"/>
              <a:t>(cyper5)):</a:t>
            </a:r>
          </a:p>
          <a:p>
            <a:r>
              <a:rPr lang="tr-TR" dirty="0"/>
              <a:t>    cyper6.append(</a:t>
            </a:r>
            <a:r>
              <a:rPr lang="tr-TR" dirty="0" err="1"/>
              <a:t>f.Quaternion_Multi</a:t>
            </a:r>
            <a:r>
              <a:rPr lang="tr-TR" dirty="0"/>
              <a:t>(</a:t>
            </a:r>
            <a:r>
              <a:rPr lang="tr-TR" dirty="0" err="1"/>
              <a:t>f.Quaternion_inverse</a:t>
            </a:r>
            <a:r>
              <a:rPr lang="tr-TR" dirty="0"/>
              <a:t>(Q),cyper5[i]))</a:t>
            </a:r>
          </a:p>
          <a:p>
            <a:r>
              <a:rPr lang="tr-TR" dirty="0"/>
              <a:t>#print(cyper6)</a:t>
            </a:r>
          </a:p>
          <a:p>
            <a:r>
              <a:rPr lang="tr-TR" dirty="0"/>
              <a:t>cyper7=''</a:t>
            </a:r>
          </a:p>
          <a:p>
            <a:r>
              <a:rPr lang="tr-TR" dirty="0" err="1"/>
              <a:t>for</a:t>
            </a:r>
            <a:r>
              <a:rPr lang="tr-TR" dirty="0"/>
              <a:t> i in </a:t>
            </a:r>
            <a:r>
              <a:rPr lang="tr-TR" dirty="0" err="1"/>
              <a:t>range</a:t>
            </a:r>
            <a:r>
              <a:rPr lang="tr-TR" dirty="0"/>
              <a:t>(</a:t>
            </a:r>
            <a:r>
              <a:rPr lang="tr-TR" dirty="0" err="1"/>
              <a:t>len</a:t>
            </a:r>
            <a:r>
              <a:rPr lang="tr-TR" dirty="0"/>
              <a:t>(cyper6)):</a:t>
            </a:r>
          </a:p>
          <a:p>
            <a:r>
              <a:rPr lang="tr-TR" dirty="0"/>
              <a:t>    cyper7+=</a:t>
            </a:r>
            <a:r>
              <a:rPr lang="tr-TR" dirty="0" err="1"/>
              <a:t>f.new_alphabet</a:t>
            </a:r>
            <a:r>
              <a:rPr lang="tr-TR" dirty="0"/>
              <a:t>[cyper6[i][0]]</a:t>
            </a:r>
          </a:p>
          <a:p>
            <a:r>
              <a:rPr lang="tr-TR" dirty="0"/>
              <a:t>    cyper7+=</a:t>
            </a:r>
            <a:r>
              <a:rPr lang="tr-TR" dirty="0" err="1"/>
              <a:t>f.new_alphabet</a:t>
            </a:r>
            <a:r>
              <a:rPr lang="tr-TR" dirty="0"/>
              <a:t>[cyper6[i][1]]</a:t>
            </a:r>
          </a:p>
          <a:p>
            <a:r>
              <a:rPr lang="tr-TR" dirty="0"/>
              <a:t>    cyper7+=</a:t>
            </a:r>
            <a:r>
              <a:rPr lang="tr-TR" dirty="0" err="1"/>
              <a:t>f.new_alphabet</a:t>
            </a:r>
            <a:r>
              <a:rPr lang="tr-TR" dirty="0"/>
              <a:t>[cyper6[i][2]]</a:t>
            </a:r>
          </a:p>
          <a:p>
            <a:r>
              <a:rPr lang="tr-TR" dirty="0"/>
              <a:t>    cyper7+=</a:t>
            </a:r>
            <a:r>
              <a:rPr lang="tr-TR" dirty="0" err="1"/>
              <a:t>f.new_alphabet</a:t>
            </a:r>
            <a:r>
              <a:rPr lang="tr-TR" dirty="0"/>
              <a:t>[cyper6[i][3]]</a:t>
            </a:r>
          </a:p>
          <a:p>
            <a:r>
              <a:rPr lang="tr-TR" dirty="0"/>
              <a:t>    </a:t>
            </a:r>
          </a:p>
          <a:p>
            <a:r>
              <a:rPr lang="tr-TR" dirty="0" err="1"/>
              <a:t>print</a:t>
            </a:r>
            <a:r>
              <a:rPr lang="tr-TR" dirty="0"/>
              <a:t>("PLAIN:  "+cyper7)    </a:t>
            </a:r>
          </a:p>
          <a:p>
            <a:endParaRPr lang="tr-TR" dirty="0"/>
          </a:p>
          <a:p>
            <a:endParaRPr lang="tr-TR" dirty="0"/>
          </a:p>
          <a:p>
            <a:r>
              <a:rPr lang="tr-TR" dirty="0"/>
              <a:t>        </a:t>
            </a:r>
          </a:p>
          <a:p>
            <a:endParaRPr lang="tr-TR" dirty="0"/>
          </a:p>
          <a:p>
            <a:r>
              <a:rPr lang="tr-TR" dirty="0"/>
              <a:t>  </a:t>
            </a:r>
          </a:p>
        </p:txBody>
      </p:sp>
      <p:sp>
        <p:nvSpPr>
          <p:cNvPr id="37" name="Metin kutusu 36">
            <a:extLst>
              <a:ext uri="{FF2B5EF4-FFF2-40B4-BE49-F238E27FC236}">
                <a16:creationId xmlns:a16="http://schemas.microsoft.com/office/drawing/2014/main" id="{543F9C89-97B3-47A3-938F-0A3F33441ABD}"/>
              </a:ext>
            </a:extLst>
          </p:cNvPr>
          <p:cNvSpPr txBox="1"/>
          <p:nvPr/>
        </p:nvSpPr>
        <p:spPr>
          <a:xfrm>
            <a:off x="40176651" y="16191503"/>
            <a:ext cx="5630778" cy="3046988"/>
          </a:xfrm>
          <a:prstGeom prst="rect">
            <a:avLst/>
          </a:prstGeom>
          <a:noFill/>
        </p:spPr>
        <p:txBody>
          <a:bodyPr wrap="square" rtlCol="0">
            <a:spAutoFit/>
          </a:bodyPr>
          <a:lstStyle/>
          <a:p>
            <a:r>
              <a:rPr lang="tr-TR" sz="4800" dirty="0" err="1">
                <a:latin typeface="Times New Roman" panose="02020603050405020304" pitchFamily="18" charset="0"/>
                <a:cs typeface="Times New Roman" panose="02020603050405020304" pitchFamily="18" charset="0"/>
              </a:rPr>
              <a:t>Block</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text</a:t>
            </a:r>
            <a:r>
              <a:rPr lang="tr-TR" sz="4800" dirty="0">
                <a:latin typeface="Times New Roman" panose="02020603050405020304" pitchFamily="18" charset="0"/>
                <a:cs typeface="Times New Roman" panose="02020603050405020304" pitchFamily="18" charset="0"/>
              </a:rPr>
              <a:t> of 512 </a:t>
            </a:r>
            <a:r>
              <a:rPr lang="tr-TR" sz="4800" dirty="0" err="1">
                <a:latin typeface="Times New Roman" panose="02020603050405020304" pitchFamily="18" charset="0"/>
                <a:cs typeface="Times New Roman" panose="02020603050405020304" pitchFamily="18" charset="0"/>
              </a:rPr>
              <a:t>bits</a:t>
            </a:r>
            <a:r>
              <a:rPr lang="tr-TR" sz="4800" dirty="0">
                <a:latin typeface="Times New Roman" panose="02020603050405020304" pitchFamily="18" charset="0"/>
                <a:cs typeface="Times New Roman" panose="02020603050405020304" pitchFamily="18" charset="0"/>
              </a:rPr>
              <a:t> in </a:t>
            </a:r>
            <a:r>
              <a:rPr lang="tr-TR" sz="4800" dirty="0" err="1">
                <a:latin typeface="Times New Roman" panose="02020603050405020304" pitchFamily="18" charset="0"/>
                <a:cs typeface="Times New Roman" panose="02020603050405020304" pitchFamily="18" charset="0"/>
              </a:rPr>
              <a:t>length</a:t>
            </a:r>
            <a:r>
              <a:rPr lang="tr-TR" sz="4800" dirty="0">
                <a:latin typeface="Times New Roman" panose="02020603050405020304" pitchFamily="18" charset="0"/>
                <a:cs typeface="Times New Roman" panose="02020603050405020304" pitchFamily="18" charset="0"/>
              </a:rPr>
              <a:t> can be </a:t>
            </a:r>
            <a:r>
              <a:rPr lang="tr-TR" sz="4800" dirty="0" err="1">
                <a:latin typeface="Times New Roman" panose="02020603050405020304" pitchFamily="18" charset="0"/>
                <a:cs typeface="Times New Roman" panose="02020603050405020304" pitchFamily="18" charset="0"/>
              </a:rPr>
              <a:t>encrypted</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using</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Octonions</a:t>
            </a:r>
            <a:r>
              <a:rPr lang="tr-TR" sz="4800" dirty="0">
                <a:latin typeface="Times New Roman" panose="02020603050405020304" pitchFamily="18" charset="0"/>
                <a:cs typeface="Times New Roman" panose="02020603050405020304" pitchFamily="18" charset="0"/>
              </a:rPr>
              <a:t>. </a:t>
            </a:r>
          </a:p>
        </p:txBody>
      </p:sp>
      <p:sp>
        <p:nvSpPr>
          <p:cNvPr id="38" name="Rectangle 8">
            <a:extLst>
              <a:ext uri="{FF2B5EF4-FFF2-40B4-BE49-F238E27FC236}">
                <a16:creationId xmlns:a16="http://schemas.microsoft.com/office/drawing/2014/main" id="{FB5C3D03-4EB3-410B-BBC6-2055E7FDF908}"/>
              </a:ext>
            </a:extLst>
          </p:cNvPr>
          <p:cNvSpPr>
            <a:spLocks noChangeArrowheads="1"/>
          </p:cNvSpPr>
          <p:nvPr/>
        </p:nvSpPr>
        <p:spPr bwMode="auto">
          <a:xfrm>
            <a:off x="0" y="0"/>
            <a:ext cx="512064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33308" rIns="0" bIns="-13330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a:ln>
                  <a:noFill/>
                </a:ln>
                <a:solidFill>
                  <a:srgbClr val="202124"/>
                </a:solidFill>
                <a:effectLst/>
                <a:latin typeface="inherit"/>
              </a:rPr>
              <a:t>Block texts of 512 bits in length can be encrypted using Octonion.</a:t>
            </a:r>
            <a:r>
              <a:rPr kumimoji="0" lang="tr-TR" altLang="tr-TR" sz="4700" b="0" i="0" u="none" strike="noStrike" cap="none" normalizeH="0" baseline="0">
                <a:ln>
                  <a:noFill/>
                </a:ln>
                <a:solidFill>
                  <a:schemeClr val="tx1"/>
                </a:solidFill>
                <a:effectLst/>
              </a:rPr>
              <a:t> </a:t>
            </a: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649366"/>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TotalTime>
  <Words>1773</Words>
  <Application>Microsoft Office PowerPoint</Application>
  <PresentationFormat>Özel</PresentationFormat>
  <Paragraphs>214</Paragraphs>
  <Slides>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vt:i4>
      </vt:variant>
    </vt:vector>
  </HeadingPairs>
  <TitlesOfParts>
    <vt:vector size="7" baseType="lpstr">
      <vt:lpstr>Arial</vt:lpstr>
      <vt:lpstr>Calibri</vt:lpstr>
      <vt:lpstr>Calibri Light</vt:lpstr>
      <vt:lpstr>inherit</vt:lpstr>
      <vt:lpstr>Times New Roman</vt:lpstr>
      <vt:lpstr>Office Teması</vt:lpstr>
      <vt:lpstr>  SUMMARY We examine the history of encryption from the ancient Egyptians to the present day. We explain encrytion, decryption algorithms and working principles. We create our own encryption and decryption algorithm using Python and quaternions.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Oruç Raif Önvural</dc:creator>
  <cp:lastModifiedBy>NAZİM TOPAL</cp:lastModifiedBy>
  <cp:revision>21</cp:revision>
  <dcterms:created xsi:type="dcterms:W3CDTF">2021-04-16T10:58:52Z</dcterms:created>
  <dcterms:modified xsi:type="dcterms:W3CDTF">2021-06-20T08:50:31Z</dcterms:modified>
</cp:coreProperties>
</file>